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74" r:id="rId3"/>
    <p:sldId id="275" r:id="rId4"/>
    <p:sldId id="276" r:id="rId5"/>
    <p:sldId id="277" r:id="rId6"/>
    <p:sldId id="278" r:id="rId7"/>
    <p:sldId id="279" r:id="rId8"/>
    <p:sldId id="311" r:id="rId9"/>
    <p:sldId id="310" r:id="rId10"/>
    <p:sldId id="281" r:id="rId11"/>
    <p:sldId id="282" r:id="rId12"/>
    <p:sldId id="313" r:id="rId13"/>
    <p:sldId id="317" r:id="rId14"/>
    <p:sldId id="318" r:id="rId15"/>
    <p:sldId id="319" r:id="rId16"/>
    <p:sldId id="320" r:id="rId17"/>
    <p:sldId id="289" r:id="rId18"/>
    <p:sldId id="299" r:id="rId19"/>
    <p:sldId id="324" r:id="rId20"/>
    <p:sldId id="329" r:id="rId21"/>
    <p:sldId id="328" r:id="rId22"/>
    <p:sldId id="334" r:id="rId23"/>
    <p:sldId id="331" r:id="rId24"/>
    <p:sldId id="333" r:id="rId2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阮 幸云" initials="阮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55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51" autoAdjust="0"/>
    <p:restoredTop sz="94660"/>
  </p:normalViewPr>
  <p:slideViewPr>
    <p:cSldViewPr snapToGrid="0">
      <p:cViewPr varScale="1">
        <p:scale>
          <a:sx n="69" d="100"/>
          <a:sy n="69" d="100"/>
        </p:scale>
        <p:origin x="55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3154" y="6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commentAuthors" Target="commentAuthors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handoutMaster" Target="handoutMasters/handoutMaster1.xml"/><Relationship Id="rId26" Type="http://schemas.openxmlformats.org/officeDocument/2006/relationships/notesMaster" Target="notesMasters/notesMaster1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C007DC-8211-4A0A-85CC-E03E8EEF3A5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5A563C-622C-4938-8742-5477358458D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占位符 19"/>
          <p:cNvSpPr>
            <a:spLocks noGrp="1"/>
          </p:cNvSpPr>
          <p:nvPr>
            <p:ph type="body" sz="quarter" idx="12" hasCustomPrompt="1"/>
          </p:nvPr>
        </p:nvSpPr>
        <p:spPr>
          <a:xfrm>
            <a:off x="764228" y="3533689"/>
            <a:ext cx="5229829" cy="320317"/>
          </a:xfrm>
        </p:spPr>
        <p:txBody>
          <a:bodyPr anchor="ctr">
            <a:noAutofit/>
          </a:bodyPr>
          <a:lstStyle>
            <a:lvl1pPr marL="0" indent="0" algn="dist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单击此处编辑文本样式</a:t>
            </a:r>
            <a:endParaRPr lang="zh-CN" altLang="en-US" dirty="0"/>
          </a:p>
        </p:txBody>
      </p:sp>
      <p:sp>
        <p:nvSpPr>
          <p:cNvPr id="31" name="任意多边形: 形状 30"/>
          <p:cNvSpPr/>
          <p:nvPr userDrawn="1"/>
        </p:nvSpPr>
        <p:spPr>
          <a:xfrm rot="20367676">
            <a:off x="6927308" y="-850753"/>
            <a:ext cx="5763409" cy="5759446"/>
          </a:xfrm>
          <a:custGeom>
            <a:avLst/>
            <a:gdLst>
              <a:gd name="connsiteX0" fmla="*/ 978549 w 5763409"/>
              <a:gd name="connsiteY0" fmla="*/ 0 h 5759446"/>
              <a:gd name="connsiteX1" fmla="*/ 3610297 w 5763409"/>
              <a:gd name="connsiteY1" fmla="*/ 985999 h 5759446"/>
              <a:gd name="connsiteX2" fmla="*/ 5763409 w 5763409"/>
              <a:gd name="connsiteY2" fmla="*/ 1980339 h 5759446"/>
              <a:gd name="connsiteX3" fmla="*/ 5091884 w 5763409"/>
              <a:gd name="connsiteY3" fmla="*/ 3772718 h 5759446"/>
              <a:gd name="connsiteX4" fmla="*/ 4182409 w 5763409"/>
              <a:gd name="connsiteY4" fmla="*/ 5759446 h 5759446"/>
              <a:gd name="connsiteX5" fmla="*/ 951530 w 5763409"/>
              <a:gd name="connsiteY5" fmla="*/ 5759446 h 5759446"/>
              <a:gd name="connsiteX6" fmla="*/ 0 w 5763409"/>
              <a:gd name="connsiteY6" fmla="*/ 4799519 h 5759446"/>
              <a:gd name="connsiteX7" fmla="*/ 0 w 5763409"/>
              <a:gd name="connsiteY7" fmla="*/ 959927 h 5759446"/>
              <a:gd name="connsiteX8" fmla="*/ 951531 w 5763409"/>
              <a:gd name="connsiteY8" fmla="*/ 0 h 5759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63409" h="5759446">
                <a:moveTo>
                  <a:pt x="978549" y="0"/>
                </a:moveTo>
                <a:lnTo>
                  <a:pt x="3610297" y="985999"/>
                </a:lnTo>
                <a:lnTo>
                  <a:pt x="5763409" y="1980339"/>
                </a:lnTo>
                <a:lnTo>
                  <a:pt x="5091884" y="3772718"/>
                </a:lnTo>
                <a:lnTo>
                  <a:pt x="4182409" y="5759446"/>
                </a:lnTo>
                <a:lnTo>
                  <a:pt x="951530" y="5759446"/>
                </a:lnTo>
                <a:cubicBezTo>
                  <a:pt x="426014" y="5759447"/>
                  <a:pt x="0" y="5329673"/>
                  <a:pt x="0" y="4799519"/>
                </a:cubicBezTo>
                <a:lnTo>
                  <a:pt x="0" y="959927"/>
                </a:lnTo>
                <a:cubicBezTo>
                  <a:pt x="0" y="429774"/>
                  <a:pt x="426015" y="0"/>
                  <a:pt x="951531" y="0"/>
                </a:cubicBezTo>
                <a:close/>
              </a:path>
            </a:pathLst>
          </a:custGeom>
          <a:noFill/>
          <a:ln>
            <a:solidFill>
              <a:schemeClr val="accent3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任意多边形: 形状 17"/>
          <p:cNvSpPr>
            <a:spLocks noGrp="1"/>
          </p:cNvSpPr>
          <p:nvPr>
            <p:ph type="pic" sz="quarter" idx="10"/>
          </p:nvPr>
        </p:nvSpPr>
        <p:spPr>
          <a:xfrm>
            <a:off x="6471500" y="0"/>
            <a:ext cx="5720500" cy="5338728"/>
          </a:xfrm>
          <a:custGeom>
            <a:avLst/>
            <a:gdLst>
              <a:gd name="connsiteX0" fmla="*/ 1116115 w 5720500"/>
              <a:gd name="connsiteY0" fmla="*/ 0 h 5338728"/>
              <a:gd name="connsiteX1" fmla="*/ 5720500 w 5720500"/>
              <a:gd name="connsiteY1" fmla="*/ 0 h 5338728"/>
              <a:gd name="connsiteX2" fmla="*/ 5720500 w 5720500"/>
              <a:gd name="connsiteY2" fmla="*/ 3906235 h 5338728"/>
              <a:gd name="connsiteX3" fmla="*/ 2872857 w 5720500"/>
              <a:gd name="connsiteY3" fmla="*/ 5250786 h 5338728"/>
              <a:gd name="connsiteX4" fmla="*/ 1652939 w 5720500"/>
              <a:gd name="connsiteY4" fmla="*/ 4813390 h 5338728"/>
              <a:gd name="connsiteX5" fmla="*/ 87942 w 5720500"/>
              <a:gd name="connsiteY5" fmla="*/ 1498861 h 5338728"/>
              <a:gd name="connsiteX6" fmla="*/ 525337 w 5720500"/>
              <a:gd name="connsiteY6" fmla="*/ 278944 h 5338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20500" h="5338728">
                <a:moveTo>
                  <a:pt x="1116115" y="0"/>
                </a:moveTo>
                <a:lnTo>
                  <a:pt x="5720500" y="0"/>
                </a:lnTo>
                <a:lnTo>
                  <a:pt x="5720500" y="3906235"/>
                </a:lnTo>
                <a:lnTo>
                  <a:pt x="2872857" y="5250786"/>
                </a:lnTo>
                <a:cubicBezTo>
                  <a:pt x="2415203" y="5466875"/>
                  <a:pt x="1869027" y="5271046"/>
                  <a:pt x="1652939" y="4813390"/>
                </a:cubicBezTo>
                <a:lnTo>
                  <a:pt x="87942" y="1498861"/>
                </a:lnTo>
                <a:cubicBezTo>
                  <a:pt x="-128146" y="1041207"/>
                  <a:pt x="67683" y="495031"/>
                  <a:pt x="525337" y="278944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14" name="任意多边形 37"/>
          <p:cNvSpPr/>
          <p:nvPr userDrawn="1"/>
        </p:nvSpPr>
        <p:spPr>
          <a:xfrm rot="20083528">
            <a:off x="9293997" y="5276187"/>
            <a:ext cx="3440215" cy="2030486"/>
          </a:xfrm>
          <a:custGeom>
            <a:avLst/>
            <a:gdLst>
              <a:gd name="connsiteX0" fmla="*/ 3298724 w 3440215"/>
              <a:gd name="connsiteY0" fmla="*/ 44260 h 2030486"/>
              <a:gd name="connsiteX1" fmla="*/ 3437751 w 3440215"/>
              <a:gd name="connsiteY1" fmla="*/ 128610 h 2030486"/>
              <a:gd name="connsiteX2" fmla="*/ 3440215 w 3440215"/>
              <a:gd name="connsiteY2" fmla="*/ 130959 h 2030486"/>
              <a:gd name="connsiteX3" fmla="*/ 2543345 w 3440215"/>
              <a:gd name="connsiteY3" fmla="*/ 2030486 h 2030486"/>
              <a:gd name="connsiteX4" fmla="*/ 1 w 3440215"/>
              <a:gd name="connsiteY4" fmla="*/ 829635 h 2030486"/>
              <a:gd name="connsiteX5" fmla="*/ 0 w 3440215"/>
              <a:gd name="connsiteY5" fmla="*/ 563210 h 2030486"/>
              <a:gd name="connsiteX6" fmla="*/ 563210 w 3440215"/>
              <a:gd name="connsiteY6" fmla="*/ 0 h 2030486"/>
              <a:gd name="connsiteX7" fmla="*/ 3079497 w 3440215"/>
              <a:gd name="connsiteY7" fmla="*/ 0 h 2030486"/>
              <a:gd name="connsiteX8" fmla="*/ 3298724 w 3440215"/>
              <a:gd name="connsiteY8" fmla="*/ 44260 h 2030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40215" h="2030486">
                <a:moveTo>
                  <a:pt x="3298724" y="44260"/>
                </a:moveTo>
                <a:cubicBezTo>
                  <a:pt x="3349260" y="65635"/>
                  <a:pt x="3396026" y="94176"/>
                  <a:pt x="3437751" y="128610"/>
                </a:cubicBezTo>
                <a:lnTo>
                  <a:pt x="3440215" y="130959"/>
                </a:lnTo>
                <a:lnTo>
                  <a:pt x="2543345" y="2030486"/>
                </a:lnTo>
                <a:lnTo>
                  <a:pt x="1" y="829635"/>
                </a:lnTo>
                <a:lnTo>
                  <a:pt x="0" y="563210"/>
                </a:lnTo>
                <a:cubicBezTo>
                  <a:pt x="0" y="252158"/>
                  <a:pt x="252158" y="1"/>
                  <a:pt x="563210" y="0"/>
                </a:cubicBezTo>
                <a:lnTo>
                  <a:pt x="3079497" y="0"/>
                </a:lnTo>
                <a:cubicBezTo>
                  <a:pt x="3157260" y="0"/>
                  <a:pt x="3231342" y="15760"/>
                  <a:pt x="3298724" y="44260"/>
                </a:cubicBezTo>
                <a:close/>
              </a:path>
            </a:pathLst>
          </a:cu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43"/>
          <p:cNvSpPr/>
          <p:nvPr userDrawn="1"/>
        </p:nvSpPr>
        <p:spPr>
          <a:xfrm rot="20130343">
            <a:off x="-329412" y="-160768"/>
            <a:ext cx="1554927" cy="1177626"/>
          </a:xfrm>
          <a:custGeom>
            <a:avLst/>
            <a:gdLst>
              <a:gd name="connsiteX0" fmla="*/ 536533 w 1554927"/>
              <a:gd name="connsiteY0" fmla="*/ 0 h 1177626"/>
              <a:gd name="connsiteX1" fmla="*/ 1554927 w 1554927"/>
              <a:gd name="connsiteY1" fmla="*/ 463986 h 1177626"/>
              <a:gd name="connsiteX2" fmla="*/ 1554927 w 1554927"/>
              <a:gd name="connsiteY2" fmla="*/ 614415 h 1177626"/>
              <a:gd name="connsiteX3" fmla="*/ 991717 w 1554927"/>
              <a:gd name="connsiteY3" fmla="*/ 1177626 h 1177626"/>
              <a:gd name="connsiteX4" fmla="*/ 0 w 1554927"/>
              <a:gd name="connsiteY4" fmla="*/ 1177625 h 1177626"/>
              <a:gd name="connsiteX5" fmla="*/ 536533 w 1554927"/>
              <a:gd name="connsiteY5" fmla="*/ 0 h 117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54927" h="1177626">
                <a:moveTo>
                  <a:pt x="536533" y="0"/>
                </a:moveTo>
                <a:lnTo>
                  <a:pt x="1554927" y="463986"/>
                </a:lnTo>
                <a:lnTo>
                  <a:pt x="1554927" y="614415"/>
                </a:lnTo>
                <a:cubicBezTo>
                  <a:pt x="1554925" y="925467"/>
                  <a:pt x="1302768" y="1177625"/>
                  <a:pt x="991717" y="1177626"/>
                </a:cubicBezTo>
                <a:lnTo>
                  <a:pt x="0" y="1177625"/>
                </a:lnTo>
                <a:lnTo>
                  <a:pt x="536533" y="0"/>
                </a:lnTo>
                <a:close/>
              </a:path>
            </a:pathLst>
          </a:cu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占位符 19"/>
          <p:cNvSpPr>
            <a:spLocks noGrp="1"/>
          </p:cNvSpPr>
          <p:nvPr>
            <p:ph type="body" sz="quarter" idx="11" hasCustomPrompt="1"/>
          </p:nvPr>
        </p:nvSpPr>
        <p:spPr>
          <a:xfrm>
            <a:off x="709798" y="2641430"/>
            <a:ext cx="5720499" cy="905885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3600">
                <a:latin typeface="汉仪旗黑-85S" panose="00020600040101010101" charset="-122"/>
              </a:defRPr>
            </a:lvl1pPr>
          </a:lstStyle>
          <a:p>
            <a:pPr lvl="0"/>
            <a:r>
              <a:rPr lang="zh-CN" altLang="en-US" dirty="0"/>
              <a:t>单击此处编辑文本样式</a:t>
            </a:r>
            <a:endParaRPr lang="zh-CN" altLang="en-US" dirty="0"/>
          </a:p>
        </p:txBody>
      </p:sp>
      <p:sp>
        <p:nvSpPr>
          <p:cNvPr id="27" name="文本占位符 19"/>
          <p:cNvSpPr>
            <a:spLocks noGrp="1"/>
          </p:cNvSpPr>
          <p:nvPr>
            <p:ph type="body" sz="quarter" idx="13" hasCustomPrompt="1"/>
          </p:nvPr>
        </p:nvSpPr>
        <p:spPr>
          <a:xfrm>
            <a:off x="709798" y="3968257"/>
            <a:ext cx="5720499" cy="734372"/>
          </a:xfrm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1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7" name="任意多边形 15"/>
          <p:cNvSpPr/>
          <p:nvPr userDrawn="1"/>
        </p:nvSpPr>
        <p:spPr>
          <a:xfrm rot="9302750">
            <a:off x="10948188" y="5839500"/>
            <a:ext cx="1554927" cy="1177626"/>
          </a:xfrm>
          <a:custGeom>
            <a:avLst/>
            <a:gdLst>
              <a:gd name="connsiteX0" fmla="*/ 536533 w 1554927"/>
              <a:gd name="connsiteY0" fmla="*/ 0 h 1177626"/>
              <a:gd name="connsiteX1" fmla="*/ 1554927 w 1554927"/>
              <a:gd name="connsiteY1" fmla="*/ 463986 h 1177626"/>
              <a:gd name="connsiteX2" fmla="*/ 1554927 w 1554927"/>
              <a:gd name="connsiteY2" fmla="*/ 614415 h 1177626"/>
              <a:gd name="connsiteX3" fmla="*/ 991717 w 1554927"/>
              <a:gd name="connsiteY3" fmla="*/ 1177626 h 1177626"/>
              <a:gd name="connsiteX4" fmla="*/ 0 w 1554927"/>
              <a:gd name="connsiteY4" fmla="*/ 1177625 h 1177626"/>
              <a:gd name="connsiteX5" fmla="*/ 536533 w 1554927"/>
              <a:gd name="connsiteY5" fmla="*/ 0 h 117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54927" h="1177626">
                <a:moveTo>
                  <a:pt x="536533" y="0"/>
                </a:moveTo>
                <a:lnTo>
                  <a:pt x="1554927" y="463986"/>
                </a:lnTo>
                <a:lnTo>
                  <a:pt x="1554927" y="614415"/>
                </a:lnTo>
                <a:cubicBezTo>
                  <a:pt x="1554925" y="925467"/>
                  <a:pt x="1302768" y="1177625"/>
                  <a:pt x="991717" y="1177626"/>
                </a:cubicBezTo>
                <a:lnTo>
                  <a:pt x="0" y="1177625"/>
                </a:lnTo>
                <a:lnTo>
                  <a:pt x="536533" y="0"/>
                </a:lnTo>
                <a:close/>
              </a:path>
            </a:pathLst>
          </a:cu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23"/>
          <p:cNvSpPr/>
          <p:nvPr userDrawn="1"/>
        </p:nvSpPr>
        <p:spPr>
          <a:xfrm rot="20130343">
            <a:off x="-315558" y="-149978"/>
            <a:ext cx="1554927" cy="1177626"/>
          </a:xfrm>
          <a:custGeom>
            <a:avLst/>
            <a:gdLst>
              <a:gd name="connsiteX0" fmla="*/ 536533 w 1554927"/>
              <a:gd name="connsiteY0" fmla="*/ 0 h 1177626"/>
              <a:gd name="connsiteX1" fmla="*/ 1554927 w 1554927"/>
              <a:gd name="connsiteY1" fmla="*/ 463986 h 1177626"/>
              <a:gd name="connsiteX2" fmla="*/ 1554927 w 1554927"/>
              <a:gd name="connsiteY2" fmla="*/ 614415 h 1177626"/>
              <a:gd name="connsiteX3" fmla="*/ 991717 w 1554927"/>
              <a:gd name="connsiteY3" fmla="*/ 1177626 h 1177626"/>
              <a:gd name="connsiteX4" fmla="*/ 0 w 1554927"/>
              <a:gd name="connsiteY4" fmla="*/ 1177625 h 1177626"/>
              <a:gd name="connsiteX5" fmla="*/ 536533 w 1554927"/>
              <a:gd name="connsiteY5" fmla="*/ 0 h 117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54927" h="1177626">
                <a:moveTo>
                  <a:pt x="536533" y="0"/>
                </a:moveTo>
                <a:lnTo>
                  <a:pt x="1554927" y="463986"/>
                </a:lnTo>
                <a:lnTo>
                  <a:pt x="1554927" y="614415"/>
                </a:lnTo>
                <a:cubicBezTo>
                  <a:pt x="1554925" y="925467"/>
                  <a:pt x="1302768" y="1177625"/>
                  <a:pt x="991717" y="1177626"/>
                </a:cubicBezTo>
                <a:lnTo>
                  <a:pt x="0" y="1177625"/>
                </a:lnTo>
                <a:lnTo>
                  <a:pt x="536533" y="0"/>
                </a:lnTo>
                <a:close/>
              </a:path>
            </a:pathLst>
          </a:cu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7" name="任意多边形 21"/>
          <p:cNvSpPr/>
          <p:nvPr userDrawn="1"/>
        </p:nvSpPr>
        <p:spPr>
          <a:xfrm rot="20124172">
            <a:off x="6923398" y="-872327"/>
            <a:ext cx="5886392" cy="5759446"/>
          </a:xfrm>
          <a:custGeom>
            <a:avLst/>
            <a:gdLst>
              <a:gd name="connsiteX0" fmla="*/ 1475246 w 5886392"/>
              <a:gd name="connsiteY0" fmla="*/ 0 h 5759446"/>
              <a:gd name="connsiteX1" fmla="*/ 5886392 w 5886392"/>
              <a:gd name="connsiteY1" fmla="*/ 2037134 h 5759446"/>
              <a:gd name="connsiteX2" fmla="*/ 4182409 w 5886392"/>
              <a:gd name="connsiteY2" fmla="*/ 5759446 h 5759446"/>
              <a:gd name="connsiteX3" fmla="*/ 951530 w 5886392"/>
              <a:gd name="connsiteY3" fmla="*/ 5759446 h 5759446"/>
              <a:gd name="connsiteX4" fmla="*/ 0 w 5886392"/>
              <a:gd name="connsiteY4" fmla="*/ 4799519 h 5759446"/>
              <a:gd name="connsiteX5" fmla="*/ 0 w 5886392"/>
              <a:gd name="connsiteY5" fmla="*/ 959927 h 5759446"/>
              <a:gd name="connsiteX6" fmla="*/ 951531 w 5886392"/>
              <a:gd name="connsiteY6" fmla="*/ 0 h 5759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86392" h="5759446">
                <a:moveTo>
                  <a:pt x="1475246" y="0"/>
                </a:moveTo>
                <a:lnTo>
                  <a:pt x="5886392" y="2037134"/>
                </a:lnTo>
                <a:lnTo>
                  <a:pt x="4182409" y="5759446"/>
                </a:lnTo>
                <a:lnTo>
                  <a:pt x="951530" y="5759446"/>
                </a:lnTo>
                <a:cubicBezTo>
                  <a:pt x="426014" y="5759447"/>
                  <a:pt x="0" y="5329673"/>
                  <a:pt x="0" y="4799519"/>
                </a:cubicBezTo>
                <a:lnTo>
                  <a:pt x="0" y="959927"/>
                </a:lnTo>
                <a:cubicBezTo>
                  <a:pt x="0" y="429774"/>
                  <a:pt x="426015" y="0"/>
                  <a:pt x="951531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37"/>
          <p:cNvSpPr/>
          <p:nvPr userDrawn="1"/>
        </p:nvSpPr>
        <p:spPr>
          <a:xfrm rot="20083528">
            <a:off x="9293997" y="5276187"/>
            <a:ext cx="3440215" cy="2030486"/>
          </a:xfrm>
          <a:custGeom>
            <a:avLst/>
            <a:gdLst>
              <a:gd name="connsiteX0" fmla="*/ 3298724 w 3440215"/>
              <a:gd name="connsiteY0" fmla="*/ 44260 h 2030486"/>
              <a:gd name="connsiteX1" fmla="*/ 3437751 w 3440215"/>
              <a:gd name="connsiteY1" fmla="*/ 128610 h 2030486"/>
              <a:gd name="connsiteX2" fmla="*/ 3440215 w 3440215"/>
              <a:gd name="connsiteY2" fmla="*/ 130959 h 2030486"/>
              <a:gd name="connsiteX3" fmla="*/ 2543345 w 3440215"/>
              <a:gd name="connsiteY3" fmla="*/ 2030486 h 2030486"/>
              <a:gd name="connsiteX4" fmla="*/ 1 w 3440215"/>
              <a:gd name="connsiteY4" fmla="*/ 829635 h 2030486"/>
              <a:gd name="connsiteX5" fmla="*/ 0 w 3440215"/>
              <a:gd name="connsiteY5" fmla="*/ 563210 h 2030486"/>
              <a:gd name="connsiteX6" fmla="*/ 563210 w 3440215"/>
              <a:gd name="connsiteY6" fmla="*/ 0 h 2030486"/>
              <a:gd name="connsiteX7" fmla="*/ 3079497 w 3440215"/>
              <a:gd name="connsiteY7" fmla="*/ 0 h 2030486"/>
              <a:gd name="connsiteX8" fmla="*/ 3298724 w 3440215"/>
              <a:gd name="connsiteY8" fmla="*/ 44260 h 2030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40215" h="2030486">
                <a:moveTo>
                  <a:pt x="3298724" y="44260"/>
                </a:moveTo>
                <a:cubicBezTo>
                  <a:pt x="3349260" y="65635"/>
                  <a:pt x="3396026" y="94176"/>
                  <a:pt x="3437751" y="128610"/>
                </a:cubicBezTo>
                <a:lnTo>
                  <a:pt x="3440215" y="130959"/>
                </a:lnTo>
                <a:lnTo>
                  <a:pt x="2543345" y="2030486"/>
                </a:lnTo>
                <a:lnTo>
                  <a:pt x="1" y="829635"/>
                </a:lnTo>
                <a:lnTo>
                  <a:pt x="0" y="563210"/>
                </a:lnTo>
                <a:cubicBezTo>
                  <a:pt x="0" y="252158"/>
                  <a:pt x="252158" y="1"/>
                  <a:pt x="563210" y="0"/>
                </a:cubicBezTo>
                <a:lnTo>
                  <a:pt x="3079497" y="0"/>
                </a:lnTo>
                <a:cubicBezTo>
                  <a:pt x="3157260" y="0"/>
                  <a:pt x="3231342" y="15760"/>
                  <a:pt x="3298724" y="44260"/>
                </a:cubicBezTo>
                <a:close/>
              </a:path>
            </a:pathLst>
          </a:cu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43"/>
          <p:cNvSpPr/>
          <p:nvPr userDrawn="1"/>
        </p:nvSpPr>
        <p:spPr>
          <a:xfrm rot="20130343">
            <a:off x="-329412" y="-160768"/>
            <a:ext cx="1554927" cy="1177626"/>
          </a:xfrm>
          <a:custGeom>
            <a:avLst/>
            <a:gdLst>
              <a:gd name="connsiteX0" fmla="*/ 536533 w 1554927"/>
              <a:gd name="connsiteY0" fmla="*/ 0 h 1177626"/>
              <a:gd name="connsiteX1" fmla="*/ 1554927 w 1554927"/>
              <a:gd name="connsiteY1" fmla="*/ 463986 h 1177626"/>
              <a:gd name="connsiteX2" fmla="*/ 1554927 w 1554927"/>
              <a:gd name="connsiteY2" fmla="*/ 614415 h 1177626"/>
              <a:gd name="connsiteX3" fmla="*/ 991717 w 1554927"/>
              <a:gd name="connsiteY3" fmla="*/ 1177626 h 1177626"/>
              <a:gd name="connsiteX4" fmla="*/ 0 w 1554927"/>
              <a:gd name="connsiteY4" fmla="*/ 1177625 h 1177626"/>
              <a:gd name="connsiteX5" fmla="*/ 536533 w 1554927"/>
              <a:gd name="connsiteY5" fmla="*/ 0 h 117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54927" h="1177626">
                <a:moveTo>
                  <a:pt x="536533" y="0"/>
                </a:moveTo>
                <a:lnTo>
                  <a:pt x="1554927" y="463986"/>
                </a:lnTo>
                <a:lnTo>
                  <a:pt x="1554927" y="614415"/>
                </a:lnTo>
                <a:cubicBezTo>
                  <a:pt x="1554925" y="925467"/>
                  <a:pt x="1302768" y="1177625"/>
                  <a:pt x="991717" y="1177626"/>
                </a:cubicBezTo>
                <a:lnTo>
                  <a:pt x="0" y="1177625"/>
                </a:lnTo>
                <a:lnTo>
                  <a:pt x="536533" y="0"/>
                </a:lnTo>
                <a:close/>
              </a:path>
            </a:pathLst>
          </a:cu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任意多边形: 形状 27"/>
          <p:cNvSpPr>
            <a:spLocks noGrp="1"/>
          </p:cNvSpPr>
          <p:nvPr>
            <p:ph type="pic" sz="quarter" idx="10"/>
          </p:nvPr>
        </p:nvSpPr>
        <p:spPr>
          <a:xfrm>
            <a:off x="1" y="756953"/>
            <a:ext cx="5344087" cy="6101047"/>
          </a:xfrm>
          <a:custGeom>
            <a:avLst/>
            <a:gdLst>
              <a:gd name="connsiteX0" fmla="*/ 3364679 w 5344087"/>
              <a:gd name="connsiteY0" fmla="*/ 233 h 6101047"/>
              <a:gd name="connsiteX1" fmla="*/ 4257726 w 5344087"/>
              <a:gd name="connsiteY1" fmla="*/ 689265 h 6101047"/>
              <a:gd name="connsiteX2" fmla="*/ 5306962 w 5344087"/>
              <a:gd name="connsiteY2" fmla="*/ 4346974 h 6101047"/>
              <a:gd name="connsiteX3" fmla="*/ 4654824 w 5344087"/>
              <a:gd name="connsiteY3" fmla="*/ 5523746 h 6101047"/>
              <a:gd name="connsiteX4" fmla="*/ 2642314 w 5344087"/>
              <a:gd name="connsiteY4" fmla="*/ 6101047 h 6101047"/>
              <a:gd name="connsiteX5" fmla="*/ 0 w 5344087"/>
              <a:gd name="connsiteY5" fmla="*/ 6101047 h 6101047"/>
              <a:gd name="connsiteX6" fmla="*/ 0 w 5344087"/>
              <a:gd name="connsiteY6" fmla="*/ 920916 h 6101047"/>
              <a:gd name="connsiteX7" fmla="*/ 3080954 w 5344087"/>
              <a:gd name="connsiteY7" fmla="*/ 37126 h 6101047"/>
              <a:gd name="connsiteX8" fmla="*/ 3364679 w 5344087"/>
              <a:gd name="connsiteY8" fmla="*/ 233 h 6101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44087" h="6101047">
                <a:moveTo>
                  <a:pt x="3364679" y="233"/>
                </a:moveTo>
                <a:cubicBezTo>
                  <a:pt x="3770137" y="9233"/>
                  <a:pt x="4140017" y="278920"/>
                  <a:pt x="4257726" y="689265"/>
                </a:cubicBezTo>
                <a:lnTo>
                  <a:pt x="5306962" y="4346974"/>
                </a:lnTo>
                <a:cubicBezTo>
                  <a:pt x="5451836" y="4852014"/>
                  <a:pt x="5159863" y="5378873"/>
                  <a:pt x="4654824" y="5523746"/>
                </a:cubicBezTo>
                <a:lnTo>
                  <a:pt x="2642314" y="6101047"/>
                </a:lnTo>
                <a:lnTo>
                  <a:pt x="0" y="6101047"/>
                </a:lnTo>
                <a:lnTo>
                  <a:pt x="0" y="920916"/>
                </a:lnTo>
                <a:lnTo>
                  <a:pt x="3080954" y="37126"/>
                </a:lnTo>
                <a:cubicBezTo>
                  <a:pt x="3175649" y="9962"/>
                  <a:pt x="3271112" y="-1844"/>
                  <a:pt x="3364679" y="233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7" name="任意多边形: 形状 16"/>
          <p:cNvSpPr/>
          <p:nvPr userDrawn="1"/>
        </p:nvSpPr>
        <p:spPr>
          <a:xfrm rot="21142631">
            <a:off x="-381471" y="856244"/>
            <a:ext cx="5272529" cy="5707895"/>
          </a:xfrm>
          <a:custGeom>
            <a:avLst/>
            <a:gdLst>
              <a:gd name="connsiteX0" fmla="*/ 4512921 w 5272529"/>
              <a:gd name="connsiteY0" fmla="*/ 19328 h 5707895"/>
              <a:gd name="connsiteX1" fmla="*/ 5272529 w 5272529"/>
              <a:gd name="connsiteY1" fmla="*/ 951335 h 5707895"/>
              <a:gd name="connsiteX2" fmla="*/ 5272529 w 5272529"/>
              <a:gd name="connsiteY2" fmla="*/ 4756560 h 5707895"/>
              <a:gd name="connsiteX3" fmla="*/ 4321194 w 5272529"/>
              <a:gd name="connsiteY3" fmla="*/ 5707895 h 5707895"/>
              <a:gd name="connsiteX4" fmla="*/ 515969 w 5272529"/>
              <a:gd name="connsiteY4" fmla="*/ 5707895 h 5707895"/>
              <a:gd name="connsiteX5" fmla="*/ 145667 w 5272529"/>
              <a:gd name="connsiteY5" fmla="*/ 5633134 h 5707895"/>
              <a:gd name="connsiteX6" fmla="*/ 0 w 5272529"/>
              <a:gd name="connsiteY6" fmla="*/ 5554070 h 5707895"/>
              <a:gd name="connsiteX7" fmla="*/ 743323 w 5272529"/>
              <a:gd name="connsiteY7" fmla="*/ 0 h 5707895"/>
              <a:gd name="connsiteX8" fmla="*/ 4321194 w 5272529"/>
              <a:gd name="connsiteY8" fmla="*/ 0 h 5707895"/>
              <a:gd name="connsiteX9" fmla="*/ 4512921 w 5272529"/>
              <a:gd name="connsiteY9" fmla="*/ 19328 h 5707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72529" h="5707895">
                <a:moveTo>
                  <a:pt x="4512921" y="19328"/>
                </a:moveTo>
                <a:cubicBezTo>
                  <a:pt x="4946429" y="108036"/>
                  <a:pt x="5272529" y="491603"/>
                  <a:pt x="5272529" y="951335"/>
                </a:cubicBezTo>
                <a:lnTo>
                  <a:pt x="5272529" y="4756560"/>
                </a:lnTo>
                <a:cubicBezTo>
                  <a:pt x="5272529" y="5281968"/>
                  <a:pt x="4846602" y="5707895"/>
                  <a:pt x="4321194" y="5707895"/>
                </a:cubicBezTo>
                <a:lnTo>
                  <a:pt x="515969" y="5707895"/>
                </a:lnTo>
                <a:cubicBezTo>
                  <a:pt x="384617" y="5707895"/>
                  <a:pt x="259483" y="5681274"/>
                  <a:pt x="145667" y="5633134"/>
                </a:cubicBezTo>
                <a:lnTo>
                  <a:pt x="0" y="5554070"/>
                </a:lnTo>
                <a:lnTo>
                  <a:pt x="743323" y="0"/>
                </a:lnTo>
                <a:lnTo>
                  <a:pt x="4321194" y="0"/>
                </a:lnTo>
                <a:cubicBezTo>
                  <a:pt x="4386870" y="0"/>
                  <a:pt x="4450992" y="6655"/>
                  <a:pt x="4512921" y="19328"/>
                </a:cubicBezTo>
                <a:close/>
              </a:path>
            </a:pathLst>
          </a:custGeom>
          <a:noFill/>
          <a:ln>
            <a:solidFill>
              <a:schemeClr val="accent3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: 形状 22"/>
          <p:cNvSpPr/>
          <p:nvPr userDrawn="1"/>
        </p:nvSpPr>
        <p:spPr>
          <a:xfrm rot="21142631">
            <a:off x="11430530" y="-56538"/>
            <a:ext cx="811318" cy="912069"/>
          </a:xfrm>
          <a:custGeom>
            <a:avLst/>
            <a:gdLst>
              <a:gd name="connsiteX0" fmla="*/ 9825 w 811318"/>
              <a:gd name="connsiteY0" fmla="*/ 0 h 912069"/>
              <a:gd name="connsiteX1" fmla="*/ 811318 w 811318"/>
              <a:gd name="connsiteY1" fmla="*/ 107267 h 912069"/>
              <a:gd name="connsiteX2" fmla="*/ 703609 w 811318"/>
              <a:gd name="connsiteY2" fmla="*/ 912069 h 912069"/>
              <a:gd name="connsiteX3" fmla="*/ 172684 w 811318"/>
              <a:gd name="connsiteY3" fmla="*/ 912069 h 912069"/>
              <a:gd name="connsiteX4" fmla="*/ 0 w 811318"/>
              <a:gd name="connsiteY4" fmla="*/ 739385 h 912069"/>
              <a:gd name="connsiteX5" fmla="*/ 0 w 811318"/>
              <a:gd name="connsiteY5" fmla="*/ 48668 h 912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1318" h="912069">
                <a:moveTo>
                  <a:pt x="9825" y="0"/>
                </a:moveTo>
                <a:lnTo>
                  <a:pt x="811318" y="107267"/>
                </a:lnTo>
                <a:lnTo>
                  <a:pt x="703609" y="912069"/>
                </a:lnTo>
                <a:lnTo>
                  <a:pt x="172684" y="912069"/>
                </a:lnTo>
                <a:cubicBezTo>
                  <a:pt x="77313" y="912069"/>
                  <a:pt x="0" y="834756"/>
                  <a:pt x="0" y="739385"/>
                </a:cubicBezTo>
                <a:lnTo>
                  <a:pt x="0" y="4866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: 形状 24"/>
          <p:cNvSpPr/>
          <p:nvPr userDrawn="1"/>
        </p:nvSpPr>
        <p:spPr>
          <a:xfrm rot="21142631">
            <a:off x="11303004" y="-53655"/>
            <a:ext cx="945887" cy="1020481"/>
          </a:xfrm>
          <a:custGeom>
            <a:avLst/>
            <a:gdLst>
              <a:gd name="connsiteX0" fmla="*/ 102451 w 945887"/>
              <a:gd name="connsiteY0" fmla="*/ 0 h 1020481"/>
              <a:gd name="connsiteX1" fmla="*/ 945887 w 945887"/>
              <a:gd name="connsiteY1" fmla="*/ 112880 h 1020481"/>
              <a:gd name="connsiteX2" fmla="*/ 824420 w 945887"/>
              <a:gd name="connsiteY2" fmla="*/ 1020481 h 1020481"/>
              <a:gd name="connsiteX3" fmla="*/ 172684 w 945887"/>
              <a:gd name="connsiteY3" fmla="*/ 1020481 h 1020481"/>
              <a:gd name="connsiteX4" fmla="*/ 0 w 945887"/>
              <a:gd name="connsiteY4" fmla="*/ 847797 h 1020481"/>
              <a:gd name="connsiteX5" fmla="*/ 0 w 945887"/>
              <a:gd name="connsiteY5" fmla="*/ 157080 h 1020481"/>
              <a:gd name="connsiteX6" fmla="*/ 50577 w 945887"/>
              <a:gd name="connsiteY6" fmla="*/ 34974 h 1020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45887" h="1020481">
                <a:moveTo>
                  <a:pt x="102451" y="0"/>
                </a:moveTo>
                <a:lnTo>
                  <a:pt x="945887" y="112880"/>
                </a:lnTo>
                <a:lnTo>
                  <a:pt x="824420" y="1020481"/>
                </a:lnTo>
                <a:lnTo>
                  <a:pt x="172684" y="1020481"/>
                </a:lnTo>
                <a:cubicBezTo>
                  <a:pt x="77313" y="1020481"/>
                  <a:pt x="0" y="943168"/>
                  <a:pt x="0" y="847797"/>
                </a:cubicBezTo>
                <a:lnTo>
                  <a:pt x="0" y="157080"/>
                </a:lnTo>
                <a:cubicBezTo>
                  <a:pt x="-1" y="109394"/>
                  <a:pt x="19328" y="66223"/>
                  <a:pt x="50577" y="34974"/>
                </a:cubicBezTo>
                <a:close/>
              </a:path>
            </a:pathLst>
          </a:custGeom>
          <a:noFill/>
          <a:ln>
            <a:solidFill>
              <a:schemeClr val="accent3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9" name="文本占位符 16"/>
          <p:cNvSpPr>
            <a:spLocks noGrp="1"/>
          </p:cNvSpPr>
          <p:nvPr>
            <p:ph type="body" sz="quarter" idx="15"/>
          </p:nvPr>
        </p:nvSpPr>
        <p:spPr>
          <a:xfrm>
            <a:off x="5706016" y="3334855"/>
            <a:ext cx="5595938" cy="749300"/>
          </a:xfrm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800"/>
            </a:lvl1pPr>
            <a:lvl2pPr marL="457200" indent="0">
              <a:buNone/>
              <a:defRPr/>
            </a:lvl2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30" name="文本占位符 14"/>
          <p:cNvSpPr>
            <a:spLocks noGrp="1"/>
          </p:cNvSpPr>
          <p:nvPr>
            <p:ph type="body" sz="quarter" idx="14" hasCustomPrompt="1"/>
          </p:nvPr>
        </p:nvSpPr>
        <p:spPr>
          <a:xfrm>
            <a:off x="5716335" y="2146269"/>
            <a:ext cx="5575300" cy="1573498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4800"/>
            </a:lvl1pPr>
          </a:lstStyle>
          <a:p>
            <a:pPr lvl="0"/>
            <a:r>
              <a:rPr lang="zh-CN" altLang="en-US" dirty="0"/>
              <a:t>单击编辑文本</a:t>
            </a:r>
            <a:endParaRPr lang="zh-CN" altLang="en-US" dirty="0"/>
          </a:p>
        </p:txBody>
      </p:sp>
      <p:sp>
        <p:nvSpPr>
          <p:cNvPr id="31" name="任意多边形 37"/>
          <p:cNvSpPr/>
          <p:nvPr userDrawn="1"/>
        </p:nvSpPr>
        <p:spPr>
          <a:xfrm rot="20083528">
            <a:off x="9293997" y="5276187"/>
            <a:ext cx="3440215" cy="2030486"/>
          </a:xfrm>
          <a:custGeom>
            <a:avLst/>
            <a:gdLst>
              <a:gd name="connsiteX0" fmla="*/ 3298724 w 3440215"/>
              <a:gd name="connsiteY0" fmla="*/ 44260 h 2030486"/>
              <a:gd name="connsiteX1" fmla="*/ 3437751 w 3440215"/>
              <a:gd name="connsiteY1" fmla="*/ 128610 h 2030486"/>
              <a:gd name="connsiteX2" fmla="*/ 3440215 w 3440215"/>
              <a:gd name="connsiteY2" fmla="*/ 130959 h 2030486"/>
              <a:gd name="connsiteX3" fmla="*/ 2543345 w 3440215"/>
              <a:gd name="connsiteY3" fmla="*/ 2030486 h 2030486"/>
              <a:gd name="connsiteX4" fmla="*/ 1 w 3440215"/>
              <a:gd name="connsiteY4" fmla="*/ 829635 h 2030486"/>
              <a:gd name="connsiteX5" fmla="*/ 0 w 3440215"/>
              <a:gd name="connsiteY5" fmla="*/ 563210 h 2030486"/>
              <a:gd name="connsiteX6" fmla="*/ 563210 w 3440215"/>
              <a:gd name="connsiteY6" fmla="*/ 0 h 2030486"/>
              <a:gd name="connsiteX7" fmla="*/ 3079497 w 3440215"/>
              <a:gd name="connsiteY7" fmla="*/ 0 h 2030486"/>
              <a:gd name="connsiteX8" fmla="*/ 3298724 w 3440215"/>
              <a:gd name="connsiteY8" fmla="*/ 44260 h 2030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40215" h="2030486">
                <a:moveTo>
                  <a:pt x="3298724" y="44260"/>
                </a:moveTo>
                <a:cubicBezTo>
                  <a:pt x="3349260" y="65635"/>
                  <a:pt x="3396026" y="94176"/>
                  <a:pt x="3437751" y="128610"/>
                </a:cubicBezTo>
                <a:lnTo>
                  <a:pt x="3440215" y="130959"/>
                </a:lnTo>
                <a:lnTo>
                  <a:pt x="2543345" y="2030486"/>
                </a:lnTo>
                <a:lnTo>
                  <a:pt x="1" y="829635"/>
                </a:lnTo>
                <a:lnTo>
                  <a:pt x="0" y="563210"/>
                </a:lnTo>
                <a:cubicBezTo>
                  <a:pt x="0" y="252158"/>
                  <a:pt x="252158" y="1"/>
                  <a:pt x="563210" y="0"/>
                </a:cubicBezTo>
                <a:lnTo>
                  <a:pt x="3079497" y="0"/>
                </a:lnTo>
                <a:cubicBezTo>
                  <a:pt x="3157260" y="0"/>
                  <a:pt x="3231342" y="15760"/>
                  <a:pt x="3298724" y="44260"/>
                </a:cubicBezTo>
                <a:close/>
              </a:path>
            </a:pathLst>
          </a:cu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: 形状 14"/>
          <p:cNvSpPr>
            <a:spLocks noGrp="1"/>
          </p:cNvSpPr>
          <p:nvPr>
            <p:ph type="pic" sz="quarter" idx="10"/>
          </p:nvPr>
        </p:nvSpPr>
        <p:spPr>
          <a:xfrm>
            <a:off x="7372031" y="68686"/>
            <a:ext cx="4819968" cy="6720626"/>
          </a:xfrm>
          <a:custGeom>
            <a:avLst/>
            <a:gdLst>
              <a:gd name="connsiteX0" fmla="*/ 3360313 w 4819968"/>
              <a:gd name="connsiteY0" fmla="*/ 0 h 6720626"/>
              <a:gd name="connsiteX1" fmla="*/ 3980973 w 4819968"/>
              <a:gd name="connsiteY1" fmla="*/ 257086 h 6720626"/>
              <a:gd name="connsiteX2" fmla="*/ 4819968 w 4819968"/>
              <a:gd name="connsiteY2" fmla="*/ 1096081 h 6720626"/>
              <a:gd name="connsiteX3" fmla="*/ 4819968 w 4819968"/>
              <a:gd name="connsiteY3" fmla="*/ 5624545 h 6720626"/>
              <a:gd name="connsiteX4" fmla="*/ 3980973 w 4819968"/>
              <a:gd name="connsiteY4" fmla="*/ 6463540 h 6720626"/>
              <a:gd name="connsiteX5" fmla="*/ 2739653 w 4819968"/>
              <a:gd name="connsiteY5" fmla="*/ 6463540 h 6720626"/>
              <a:gd name="connsiteX6" fmla="*/ 257086 w 4819968"/>
              <a:gd name="connsiteY6" fmla="*/ 3980973 h 6720626"/>
              <a:gd name="connsiteX7" fmla="*/ 257086 w 4819968"/>
              <a:gd name="connsiteY7" fmla="*/ 2739653 h 6720626"/>
              <a:gd name="connsiteX8" fmla="*/ 2739653 w 4819968"/>
              <a:gd name="connsiteY8" fmla="*/ 257086 h 6720626"/>
              <a:gd name="connsiteX9" fmla="*/ 3360313 w 4819968"/>
              <a:gd name="connsiteY9" fmla="*/ 0 h 6720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819968" h="6720626">
                <a:moveTo>
                  <a:pt x="3360313" y="0"/>
                </a:moveTo>
                <a:cubicBezTo>
                  <a:pt x="3584948" y="0"/>
                  <a:pt x="3809582" y="85695"/>
                  <a:pt x="3980973" y="257086"/>
                </a:cubicBezTo>
                <a:lnTo>
                  <a:pt x="4819968" y="1096081"/>
                </a:lnTo>
                <a:lnTo>
                  <a:pt x="4819968" y="5624545"/>
                </a:lnTo>
                <a:lnTo>
                  <a:pt x="3980973" y="6463540"/>
                </a:lnTo>
                <a:cubicBezTo>
                  <a:pt x="3638192" y="6806322"/>
                  <a:pt x="3082434" y="6806322"/>
                  <a:pt x="2739653" y="6463540"/>
                </a:cubicBezTo>
                <a:lnTo>
                  <a:pt x="257086" y="3980973"/>
                </a:lnTo>
                <a:cubicBezTo>
                  <a:pt x="-85695" y="3638192"/>
                  <a:pt x="-85695" y="3082435"/>
                  <a:pt x="257086" y="2739653"/>
                </a:cubicBezTo>
                <a:lnTo>
                  <a:pt x="2739653" y="257086"/>
                </a:lnTo>
                <a:cubicBezTo>
                  <a:pt x="2911044" y="85695"/>
                  <a:pt x="3135678" y="0"/>
                  <a:pt x="336031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37"/>
          <p:cNvSpPr/>
          <p:nvPr userDrawn="1"/>
        </p:nvSpPr>
        <p:spPr>
          <a:xfrm rot="20083528">
            <a:off x="5598599" y="3255638"/>
            <a:ext cx="7831706" cy="4622435"/>
          </a:xfrm>
          <a:custGeom>
            <a:avLst/>
            <a:gdLst>
              <a:gd name="connsiteX0" fmla="*/ 3298724 w 3440215"/>
              <a:gd name="connsiteY0" fmla="*/ 44260 h 2030486"/>
              <a:gd name="connsiteX1" fmla="*/ 3437751 w 3440215"/>
              <a:gd name="connsiteY1" fmla="*/ 128610 h 2030486"/>
              <a:gd name="connsiteX2" fmla="*/ 3440215 w 3440215"/>
              <a:gd name="connsiteY2" fmla="*/ 130959 h 2030486"/>
              <a:gd name="connsiteX3" fmla="*/ 2543345 w 3440215"/>
              <a:gd name="connsiteY3" fmla="*/ 2030486 h 2030486"/>
              <a:gd name="connsiteX4" fmla="*/ 1 w 3440215"/>
              <a:gd name="connsiteY4" fmla="*/ 829635 h 2030486"/>
              <a:gd name="connsiteX5" fmla="*/ 0 w 3440215"/>
              <a:gd name="connsiteY5" fmla="*/ 563210 h 2030486"/>
              <a:gd name="connsiteX6" fmla="*/ 563210 w 3440215"/>
              <a:gd name="connsiteY6" fmla="*/ 0 h 2030486"/>
              <a:gd name="connsiteX7" fmla="*/ 3079497 w 3440215"/>
              <a:gd name="connsiteY7" fmla="*/ 0 h 2030486"/>
              <a:gd name="connsiteX8" fmla="*/ 3298724 w 3440215"/>
              <a:gd name="connsiteY8" fmla="*/ 44260 h 2030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40215" h="2030486">
                <a:moveTo>
                  <a:pt x="3298724" y="44260"/>
                </a:moveTo>
                <a:cubicBezTo>
                  <a:pt x="3349260" y="65635"/>
                  <a:pt x="3396026" y="94176"/>
                  <a:pt x="3437751" y="128610"/>
                </a:cubicBezTo>
                <a:lnTo>
                  <a:pt x="3440215" y="130959"/>
                </a:lnTo>
                <a:lnTo>
                  <a:pt x="2543345" y="2030486"/>
                </a:lnTo>
                <a:lnTo>
                  <a:pt x="1" y="829635"/>
                </a:lnTo>
                <a:lnTo>
                  <a:pt x="0" y="563210"/>
                </a:lnTo>
                <a:cubicBezTo>
                  <a:pt x="0" y="252158"/>
                  <a:pt x="252158" y="1"/>
                  <a:pt x="563210" y="0"/>
                </a:cubicBezTo>
                <a:lnTo>
                  <a:pt x="3079497" y="0"/>
                </a:lnTo>
                <a:cubicBezTo>
                  <a:pt x="3157260" y="0"/>
                  <a:pt x="3231342" y="15760"/>
                  <a:pt x="3298724" y="4426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任意多边形: 形状 12"/>
          <p:cNvSpPr/>
          <p:nvPr userDrawn="1"/>
        </p:nvSpPr>
        <p:spPr>
          <a:xfrm rot="20083528">
            <a:off x="7365523" y="4241488"/>
            <a:ext cx="5718404" cy="3364014"/>
          </a:xfrm>
          <a:custGeom>
            <a:avLst/>
            <a:gdLst>
              <a:gd name="connsiteX0" fmla="*/ 5483214 w 5718404"/>
              <a:gd name="connsiteY0" fmla="*/ 73570 h 3364014"/>
              <a:gd name="connsiteX1" fmla="*/ 5714308 w 5718404"/>
              <a:gd name="connsiteY1" fmla="*/ 213778 h 3364014"/>
              <a:gd name="connsiteX2" fmla="*/ 5718404 w 5718404"/>
              <a:gd name="connsiteY2" fmla="*/ 217683 h 3364014"/>
              <a:gd name="connsiteX3" fmla="*/ 4232850 w 5718404"/>
              <a:gd name="connsiteY3" fmla="*/ 3364014 h 3364014"/>
              <a:gd name="connsiteX4" fmla="*/ 2 w 5718404"/>
              <a:gd name="connsiteY4" fmla="*/ 1365457 h 3364014"/>
              <a:gd name="connsiteX5" fmla="*/ 0 w 5718404"/>
              <a:gd name="connsiteY5" fmla="*/ 936180 h 3364014"/>
              <a:gd name="connsiteX6" fmla="*/ 936181 w 5718404"/>
              <a:gd name="connsiteY6" fmla="*/ 0 h 3364014"/>
              <a:gd name="connsiteX7" fmla="*/ 5118811 w 5718404"/>
              <a:gd name="connsiteY7" fmla="*/ 0 h 3364014"/>
              <a:gd name="connsiteX8" fmla="*/ 5483214 w 5718404"/>
              <a:gd name="connsiteY8" fmla="*/ 73570 h 3364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8404" h="3364014">
                <a:moveTo>
                  <a:pt x="5483214" y="73570"/>
                </a:moveTo>
                <a:cubicBezTo>
                  <a:pt x="5567216" y="109100"/>
                  <a:pt x="5644952" y="156541"/>
                  <a:pt x="5714308" y="213778"/>
                </a:cubicBezTo>
                <a:lnTo>
                  <a:pt x="5718404" y="217683"/>
                </a:lnTo>
                <a:lnTo>
                  <a:pt x="4232850" y="3364014"/>
                </a:lnTo>
                <a:lnTo>
                  <a:pt x="2" y="1365457"/>
                </a:lnTo>
                <a:lnTo>
                  <a:pt x="0" y="936180"/>
                </a:lnTo>
                <a:cubicBezTo>
                  <a:pt x="0" y="419143"/>
                  <a:pt x="419143" y="2"/>
                  <a:pt x="936181" y="0"/>
                </a:cubicBezTo>
                <a:lnTo>
                  <a:pt x="5118811" y="0"/>
                </a:lnTo>
                <a:cubicBezTo>
                  <a:pt x="5248069" y="0"/>
                  <a:pt x="5371210" y="26197"/>
                  <a:pt x="5483214" y="73570"/>
                </a:cubicBezTo>
                <a:close/>
              </a:path>
            </a:pathLst>
          </a:cu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任意多边形 43"/>
          <p:cNvSpPr/>
          <p:nvPr userDrawn="1"/>
        </p:nvSpPr>
        <p:spPr>
          <a:xfrm rot="20130343">
            <a:off x="-240452" y="-118847"/>
            <a:ext cx="1158586" cy="877457"/>
          </a:xfrm>
          <a:custGeom>
            <a:avLst/>
            <a:gdLst>
              <a:gd name="connsiteX0" fmla="*/ 536533 w 1554927"/>
              <a:gd name="connsiteY0" fmla="*/ 0 h 1177626"/>
              <a:gd name="connsiteX1" fmla="*/ 1554927 w 1554927"/>
              <a:gd name="connsiteY1" fmla="*/ 463986 h 1177626"/>
              <a:gd name="connsiteX2" fmla="*/ 1554927 w 1554927"/>
              <a:gd name="connsiteY2" fmla="*/ 614415 h 1177626"/>
              <a:gd name="connsiteX3" fmla="*/ 991717 w 1554927"/>
              <a:gd name="connsiteY3" fmla="*/ 1177626 h 1177626"/>
              <a:gd name="connsiteX4" fmla="*/ 0 w 1554927"/>
              <a:gd name="connsiteY4" fmla="*/ 1177625 h 1177626"/>
              <a:gd name="connsiteX5" fmla="*/ 536533 w 1554927"/>
              <a:gd name="connsiteY5" fmla="*/ 0 h 117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54927" h="1177626">
                <a:moveTo>
                  <a:pt x="536533" y="0"/>
                </a:moveTo>
                <a:lnTo>
                  <a:pt x="1554927" y="463986"/>
                </a:lnTo>
                <a:lnTo>
                  <a:pt x="1554927" y="614415"/>
                </a:lnTo>
                <a:cubicBezTo>
                  <a:pt x="1554925" y="925467"/>
                  <a:pt x="1302768" y="1177625"/>
                  <a:pt x="991717" y="1177626"/>
                </a:cubicBezTo>
                <a:lnTo>
                  <a:pt x="0" y="1177625"/>
                </a:lnTo>
                <a:lnTo>
                  <a:pt x="536533" y="0"/>
                </a:lnTo>
                <a:close/>
              </a:path>
            </a:pathLst>
          </a:cu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: 形状 16"/>
          <p:cNvSpPr/>
          <p:nvPr userDrawn="1"/>
        </p:nvSpPr>
        <p:spPr>
          <a:xfrm rot="19492083">
            <a:off x="7072658" y="4413201"/>
            <a:ext cx="6554635" cy="3366038"/>
          </a:xfrm>
          <a:custGeom>
            <a:avLst/>
            <a:gdLst>
              <a:gd name="connsiteX0" fmla="*/ 6468760 w 6554635"/>
              <a:gd name="connsiteY0" fmla="*/ 165290 h 3366038"/>
              <a:gd name="connsiteX1" fmla="*/ 6554635 w 6554635"/>
              <a:gd name="connsiteY1" fmla="*/ 226344 h 3366038"/>
              <a:gd name="connsiteX2" fmla="*/ 4345404 w 6554635"/>
              <a:gd name="connsiteY2" fmla="*/ 3366038 h 3366038"/>
              <a:gd name="connsiteX3" fmla="*/ 0 w 6554635"/>
              <a:gd name="connsiteY3" fmla="*/ 308415 h 3366038"/>
              <a:gd name="connsiteX4" fmla="*/ 137474 w 6554635"/>
              <a:gd name="connsiteY4" fmla="*/ 194988 h 3366038"/>
              <a:gd name="connsiteX5" fmla="*/ 775819 w 6554635"/>
              <a:gd name="connsiteY5" fmla="*/ 0 h 3366038"/>
              <a:gd name="connsiteX6" fmla="*/ 5876738 w 6554635"/>
              <a:gd name="connsiteY6" fmla="*/ 0 h 3366038"/>
              <a:gd name="connsiteX7" fmla="*/ 6321147 w 6554635"/>
              <a:gd name="connsiteY7" fmla="*/ 89722 h 3366038"/>
              <a:gd name="connsiteX8" fmla="*/ 6468760 w 6554635"/>
              <a:gd name="connsiteY8" fmla="*/ 165290 h 336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4635" h="3366038">
                <a:moveTo>
                  <a:pt x="6468760" y="165290"/>
                </a:moveTo>
                <a:lnTo>
                  <a:pt x="6554635" y="226344"/>
                </a:lnTo>
                <a:lnTo>
                  <a:pt x="4345404" y="3366038"/>
                </a:lnTo>
                <a:lnTo>
                  <a:pt x="0" y="308415"/>
                </a:lnTo>
                <a:lnTo>
                  <a:pt x="137474" y="194988"/>
                </a:lnTo>
                <a:cubicBezTo>
                  <a:pt x="319693" y="71884"/>
                  <a:pt x="539361" y="1"/>
                  <a:pt x="775819" y="0"/>
                </a:cubicBezTo>
                <a:lnTo>
                  <a:pt x="5876738" y="0"/>
                </a:lnTo>
                <a:cubicBezTo>
                  <a:pt x="6034376" y="0"/>
                  <a:pt x="6184553" y="31948"/>
                  <a:pt x="6321147" y="89722"/>
                </a:cubicBezTo>
                <a:cubicBezTo>
                  <a:pt x="6372369" y="111388"/>
                  <a:pt x="6421681" y="136685"/>
                  <a:pt x="6468760" y="165290"/>
                </a:cubicBezTo>
                <a:close/>
              </a:path>
            </a:pathLst>
          </a:cu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5" name="任意多边形 37"/>
          <p:cNvSpPr/>
          <p:nvPr userDrawn="1"/>
        </p:nvSpPr>
        <p:spPr>
          <a:xfrm rot="20083528">
            <a:off x="9293997" y="5276187"/>
            <a:ext cx="3440215" cy="2030486"/>
          </a:xfrm>
          <a:custGeom>
            <a:avLst/>
            <a:gdLst>
              <a:gd name="connsiteX0" fmla="*/ 3298724 w 3440215"/>
              <a:gd name="connsiteY0" fmla="*/ 44260 h 2030486"/>
              <a:gd name="connsiteX1" fmla="*/ 3437751 w 3440215"/>
              <a:gd name="connsiteY1" fmla="*/ 128610 h 2030486"/>
              <a:gd name="connsiteX2" fmla="*/ 3440215 w 3440215"/>
              <a:gd name="connsiteY2" fmla="*/ 130959 h 2030486"/>
              <a:gd name="connsiteX3" fmla="*/ 2543345 w 3440215"/>
              <a:gd name="connsiteY3" fmla="*/ 2030486 h 2030486"/>
              <a:gd name="connsiteX4" fmla="*/ 1 w 3440215"/>
              <a:gd name="connsiteY4" fmla="*/ 829635 h 2030486"/>
              <a:gd name="connsiteX5" fmla="*/ 0 w 3440215"/>
              <a:gd name="connsiteY5" fmla="*/ 563210 h 2030486"/>
              <a:gd name="connsiteX6" fmla="*/ 563210 w 3440215"/>
              <a:gd name="connsiteY6" fmla="*/ 0 h 2030486"/>
              <a:gd name="connsiteX7" fmla="*/ 3079497 w 3440215"/>
              <a:gd name="connsiteY7" fmla="*/ 0 h 2030486"/>
              <a:gd name="connsiteX8" fmla="*/ 3298724 w 3440215"/>
              <a:gd name="connsiteY8" fmla="*/ 44260 h 2030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40215" h="2030486">
                <a:moveTo>
                  <a:pt x="3298724" y="44260"/>
                </a:moveTo>
                <a:cubicBezTo>
                  <a:pt x="3349260" y="65635"/>
                  <a:pt x="3396026" y="94176"/>
                  <a:pt x="3437751" y="128610"/>
                </a:cubicBezTo>
                <a:lnTo>
                  <a:pt x="3440215" y="130959"/>
                </a:lnTo>
                <a:lnTo>
                  <a:pt x="2543345" y="2030486"/>
                </a:lnTo>
                <a:lnTo>
                  <a:pt x="1" y="829635"/>
                </a:lnTo>
                <a:lnTo>
                  <a:pt x="0" y="563210"/>
                </a:lnTo>
                <a:cubicBezTo>
                  <a:pt x="0" y="252158"/>
                  <a:pt x="252158" y="1"/>
                  <a:pt x="563210" y="0"/>
                </a:cubicBezTo>
                <a:lnTo>
                  <a:pt x="3079497" y="0"/>
                </a:lnTo>
                <a:cubicBezTo>
                  <a:pt x="3157260" y="0"/>
                  <a:pt x="3231342" y="15760"/>
                  <a:pt x="3298724" y="4426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43"/>
          <p:cNvSpPr/>
          <p:nvPr userDrawn="1"/>
        </p:nvSpPr>
        <p:spPr>
          <a:xfrm rot="20130343">
            <a:off x="-329412" y="-160768"/>
            <a:ext cx="1554927" cy="1177626"/>
          </a:xfrm>
          <a:custGeom>
            <a:avLst/>
            <a:gdLst>
              <a:gd name="connsiteX0" fmla="*/ 536533 w 1554927"/>
              <a:gd name="connsiteY0" fmla="*/ 0 h 1177626"/>
              <a:gd name="connsiteX1" fmla="*/ 1554927 w 1554927"/>
              <a:gd name="connsiteY1" fmla="*/ 463986 h 1177626"/>
              <a:gd name="connsiteX2" fmla="*/ 1554927 w 1554927"/>
              <a:gd name="connsiteY2" fmla="*/ 614415 h 1177626"/>
              <a:gd name="connsiteX3" fmla="*/ 991717 w 1554927"/>
              <a:gd name="connsiteY3" fmla="*/ 1177626 h 1177626"/>
              <a:gd name="connsiteX4" fmla="*/ 0 w 1554927"/>
              <a:gd name="connsiteY4" fmla="*/ 1177625 h 1177626"/>
              <a:gd name="connsiteX5" fmla="*/ 536533 w 1554927"/>
              <a:gd name="connsiteY5" fmla="*/ 0 h 117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54927" h="1177626">
                <a:moveTo>
                  <a:pt x="536533" y="0"/>
                </a:moveTo>
                <a:lnTo>
                  <a:pt x="1554927" y="463986"/>
                </a:lnTo>
                <a:lnTo>
                  <a:pt x="1554927" y="614415"/>
                </a:lnTo>
                <a:cubicBezTo>
                  <a:pt x="1554925" y="925467"/>
                  <a:pt x="1302768" y="1177625"/>
                  <a:pt x="991717" y="1177626"/>
                </a:cubicBezTo>
                <a:lnTo>
                  <a:pt x="0" y="1177625"/>
                </a:lnTo>
                <a:lnTo>
                  <a:pt x="536533" y="0"/>
                </a:lnTo>
                <a:close/>
              </a:path>
            </a:pathLst>
          </a:cu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/>
          <p:cNvSpPr/>
          <p:nvPr userDrawn="1"/>
        </p:nvSpPr>
        <p:spPr>
          <a:xfrm rot="2700000">
            <a:off x="7624640" y="116801"/>
            <a:ext cx="6329286" cy="7336869"/>
          </a:xfrm>
          <a:custGeom>
            <a:avLst/>
            <a:gdLst>
              <a:gd name="connsiteX0" fmla="*/ 0 w 6329286"/>
              <a:gd name="connsiteY0" fmla="*/ 1479948 h 7336869"/>
              <a:gd name="connsiteX1" fmla="*/ 1479949 w 6329286"/>
              <a:gd name="connsiteY1" fmla="*/ 0 h 7336869"/>
              <a:gd name="connsiteX2" fmla="*/ 6329286 w 6329286"/>
              <a:gd name="connsiteY2" fmla="*/ 4849338 h 7336869"/>
              <a:gd name="connsiteX3" fmla="*/ 3841755 w 6329286"/>
              <a:gd name="connsiteY3" fmla="*/ 7336869 h 7336869"/>
              <a:gd name="connsiteX4" fmla="*/ 1240797 w 6329286"/>
              <a:gd name="connsiteY4" fmla="*/ 7336869 h 7336869"/>
              <a:gd name="connsiteX5" fmla="*/ 0 w 6329286"/>
              <a:gd name="connsiteY5" fmla="*/ 6096072 h 7336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29286" h="7336869">
                <a:moveTo>
                  <a:pt x="0" y="1479948"/>
                </a:moveTo>
                <a:lnTo>
                  <a:pt x="1479949" y="0"/>
                </a:lnTo>
                <a:lnTo>
                  <a:pt x="6329286" y="4849338"/>
                </a:lnTo>
                <a:lnTo>
                  <a:pt x="3841755" y="7336869"/>
                </a:lnTo>
                <a:lnTo>
                  <a:pt x="1240797" y="7336869"/>
                </a:lnTo>
                <a:cubicBezTo>
                  <a:pt x="555524" y="7336869"/>
                  <a:pt x="1" y="6781345"/>
                  <a:pt x="0" y="6096072"/>
                </a:cubicBezTo>
                <a:close/>
              </a:path>
            </a:pathLst>
          </a:cu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 userDrawn="1"/>
        </p:nvSpPr>
        <p:spPr>
          <a:xfrm rot="4748385">
            <a:off x="-221653" y="-78173"/>
            <a:ext cx="1805547" cy="1733478"/>
          </a:xfrm>
          <a:custGeom>
            <a:avLst/>
            <a:gdLst>
              <a:gd name="connsiteX0" fmla="*/ 0 w 1805547"/>
              <a:gd name="connsiteY0" fmla="*/ 1387083 h 1733478"/>
              <a:gd name="connsiteX1" fmla="*/ 266112 w 1805547"/>
              <a:gd name="connsiteY1" fmla="*/ 0 h 1733478"/>
              <a:gd name="connsiteX2" fmla="*/ 1399931 w 1805547"/>
              <a:gd name="connsiteY2" fmla="*/ 0 h 1733478"/>
              <a:gd name="connsiteX3" fmla="*/ 1805547 w 1805547"/>
              <a:gd name="connsiteY3" fmla="*/ 405616 h 1733478"/>
              <a:gd name="connsiteX4" fmla="*/ 1805547 w 1805547"/>
              <a:gd name="connsiteY4" fmla="*/ 1733478 h 1733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5547" h="1733478">
                <a:moveTo>
                  <a:pt x="0" y="1387083"/>
                </a:moveTo>
                <a:lnTo>
                  <a:pt x="266112" y="0"/>
                </a:lnTo>
                <a:lnTo>
                  <a:pt x="1399931" y="0"/>
                </a:lnTo>
                <a:cubicBezTo>
                  <a:pt x="1623947" y="0"/>
                  <a:pt x="1805547" y="181600"/>
                  <a:pt x="1805547" y="405616"/>
                </a:cubicBezTo>
                <a:lnTo>
                  <a:pt x="1805547" y="1733478"/>
                </a:lnTo>
                <a:close/>
              </a:path>
            </a:pathLst>
          </a:cu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矩形: 圆角 9"/>
          <p:cNvSpPr/>
          <p:nvPr userDrawn="1"/>
        </p:nvSpPr>
        <p:spPr>
          <a:xfrm rot="2700000">
            <a:off x="1191607" y="1025236"/>
            <a:ext cx="1068649" cy="106864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: 形状 10"/>
          <p:cNvSpPr/>
          <p:nvPr userDrawn="1"/>
        </p:nvSpPr>
        <p:spPr>
          <a:xfrm rot="4748385">
            <a:off x="369648" y="5507074"/>
            <a:ext cx="1124395" cy="1968489"/>
          </a:xfrm>
          <a:custGeom>
            <a:avLst/>
            <a:gdLst>
              <a:gd name="connsiteX0" fmla="*/ 8241 w 1124395"/>
              <a:gd name="connsiteY0" fmla="*/ 323870 h 1968489"/>
              <a:gd name="connsiteX1" fmla="*/ 405616 w 1124395"/>
              <a:gd name="connsiteY1" fmla="*/ 0 h 1968489"/>
              <a:gd name="connsiteX2" fmla="*/ 1124395 w 1124395"/>
              <a:gd name="connsiteY2" fmla="*/ 0 h 1968489"/>
              <a:gd name="connsiteX3" fmla="*/ 746740 w 1124395"/>
              <a:gd name="connsiteY3" fmla="*/ 1968489 h 1968489"/>
              <a:gd name="connsiteX4" fmla="*/ 0 w 1124395"/>
              <a:gd name="connsiteY4" fmla="*/ 1825227 h 1968489"/>
              <a:gd name="connsiteX5" fmla="*/ 0 w 1124395"/>
              <a:gd name="connsiteY5" fmla="*/ 405616 h 1968489"/>
              <a:gd name="connsiteX6" fmla="*/ 8241 w 1124395"/>
              <a:gd name="connsiteY6" fmla="*/ 323870 h 1968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24395" h="1968489">
                <a:moveTo>
                  <a:pt x="8241" y="323870"/>
                </a:moveTo>
                <a:cubicBezTo>
                  <a:pt x="46063" y="139037"/>
                  <a:pt x="209602" y="0"/>
                  <a:pt x="405616" y="0"/>
                </a:cubicBezTo>
                <a:lnTo>
                  <a:pt x="1124395" y="0"/>
                </a:lnTo>
                <a:lnTo>
                  <a:pt x="746740" y="1968489"/>
                </a:lnTo>
                <a:lnTo>
                  <a:pt x="0" y="1825227"/>
                </a:lnTo>
                <a:lnTo>
                  <a:pt x="0" y="405616"/>
                </a:lnTo>
                <a:cubicBezTo>
                  <a:pt x="0" y="377614"/>
                  <a:pt x="2837" y="350275"/>
                  <a:pt x="8241" y="323870"/>
                </a:cubicBezTo>
                <a:close/>
              </a:path>
            </a:pathLst>
          </a:cu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任意多边形: 形状 11"/>
          <p:cNvSpPr/>
          <p:nvPr userDrawn="1"/>
        </p:nvSpPr>
        <p:spPr>
          <a:xfrm rot="7086780">
            <a:off x="1769212" y="6294635"/>
            <a:ext cx="686245" cy="986117"/>
          </a:xfrm>
          <a:custGeom>
            <a:avLst/>
            <a:gdLst>
              <a:gd name="connsiteX0" fmla="*/ 12945 w 686245"/>
              <a:gd name="connsiteY0" fmla="*/ 885512 h 986117"/>
              <a:gd name="connsiteX1" fmla="*/ 0 w 686245"/>
              <a:gd name="connsiteY1" fmla="*/ 821395 h 986117"/>
              <a:gd name="connsiteX2" fmla="*/ 0 w 686245"/>
              <a:gd name="connsiteY2" fmla="*/ 162526 h 986117"/>
              <a:gd name="connsiteX3" fmla="*/ 48246 w 686245"/>
              <a:gd name="connsiteY3" fmla="*/ 46050 h 986117"/>
              <a:gd name="connsiteX4" fmla="*/ 159420 w 686245"/>
              <a:gd name="connsiteY4" fmla="*/ 0 h 986117"/>
              <a:gd name="connsiteX5" fmla="*/ 686245 w 686245"/>
              <a:gd name="connsiteY5" fmla="*/ 986117 h 986117"/>
              <a:gd name="connsiteX6" fmla="*/ 164722 w 686245"/>
              <a:gd name="connsiteY6" fmla="*/ 986117 h 986117"/>
              <a:gd name="connsiteX7" fmla="*/ 12945 w 686245"/>
              <a:gd name="connsiteY7" fmla="*/ 885512 h 986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6245" h="986117">
                <a:moveTo>
                  <a:pt x="12945" y="885512"/>
                </a:moveTo>
                <a:cubicBezTo>
                  <a:pt x="4609" y="865805"/>
                  <a:pt x="0" y="844138"/>
                  <a:pt x="0" y="821395"/>
                </a:cubicBezTo>
                <a:lnTo>
                  <a:pt x="0" y="162526"/>
                </a:lnTo>
                <a:cubicBezTo>
                  <a:pt x="0" y="117039"/>
                  <a:pt x="18437" y="75859"/>
                  <a:pt x="48246" y="46050"/>
                </a:cubicBezTo>
                <a:lnTo>
                  <a:pt x="159420" y="0"/>
                </a:lnTo>
                <a:lnTo>
                  <a:pt x="686245" y="986117"/>
                </a:lnTo>
                <a:lnTo>
                  <a:pt x="164722" y="986117"/>
                </a:lnTo>
                <a:cubicBezTo>
                  <a:pt x="96492" y="986117"/>
                  <a:pt x="37951" y="944633"/>
                  <a:pt x="12945" y="885512"/>
                </a:cubicBezTo>
                <a:close/>
              </a:path>
            </a:pathLst>
          </a:cu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 userDrawn="1"/>
        </p:nvGrpSpPr>
        <p:grpSpPr>
          <a:xfrm>
            <a:off x="5905128" y="461469"/>
            <a:ext cx="1334432" cy="1056395"/>
            <a:chOff x="4555965" y="-531967"/>
            <a:chExt cx="2564468" cy="2030146"/>
          </a:xfrm>
        </p:grpSpPr>
        <p:sp>
          <p:nvSpPr>
            <p:cNvPr id="26" name="矩形: 圆角 25"/>
            <p:cNvSpPr/>
            <p:nvPr/>
          </p:nvSpPr>
          <p:spPr>
            <a:xfrm rot="4748385">
              <a:off x="4555965" y="-531967"/>
              <a:ext cx="2030146" cy="2030145"/>
            </a:xfrm>
            <a:prstGeom prst="roundRect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7" name="矩形: 圆角 26"/>
            <p:cNvSpPr/>
            <p:nvPr/>
          </p:nvSpPr>
          <p:spPr>
            <a:xfrm rot="7086780">
              <a:off x="6132120" y="-31514"/>
              <a:ext cx="988313" cy="988313"/>
            </a:xfrm>
            <a:prstGeom prst="roundRect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grpSp>
        <p:nvGrpSpPr>
          <p:cNvPr id="10" name="组合 9"/>
          <p:cNvGrpSpPr/>
          <p:nvPr userDrawn="1"/>
        </p:nvGrpSpPr>
        <p:grpSpPr>
          <a:xfrm flipH="1">
            <a:off x="9610408" y="5938064"/>
            <a:ext cx="2657792" cy="1201695"/>
            <a:chOff x="-52399" y="5929121"/>
            <a:chExt cx="2657792" cy="1201695"/>
          </a:xfrm>
        </p:grpSpPr>
        <p:sp>
          <p:nvSpPr>
            <p:cNvPr id="8" name="任意多边形: 形状 7"/>
            <p:cNvSpPr/>
            <p:nvPr userDrawn="1"/>
          </p:nvSpPr>
          <p:spPr>
            <a:xfrm rot="4748385">
              <a:off x="369648" y="5507074"/>
              <a:ext cx="1124395" cy="1968489"/>
            </a:xfrm>
            <a:custGeom>
              <a:avLst/>
              <a:gdLst>
                <a:gd name="connsiteX0" fmla="*/ 8241 w 1124395"/>
                <a:gd name="connsiteY0" fmla="*/ 323870 h 1968489"/>
                <a:gd name="connsiteX1" fmla="*/ 405616 w 1124395"/>
                <a:gd name="connsiteY1" fmla="*/ 0 h 1968489"/>
                <a:gd name="connsiteX2" fmla="*/ 1124395 w 1124395"/>
                <a:gd name="connsiteY2" fmla="*/ 0 h 1968489"/>
                <a:gd name="connsiteX3" fmla="*/ 746740 w 1124395"/>
                <a:gd name="connsiteY3" fmla="*/ 1968489 h 1968489"/>
                <a:gd name="connsiteX4" fmla="*/ 0 w 1124395"/>
                <a:gd name="connsiteY4" fmla="*/ 1825227 h 1968489"/>
                <a:gd name="connsiteX5" fmla="*/ 0 w 1124395"/>
                <a:gd name="connsiteY5" fmla="*/ 405616 h 1968489"/>
                <a:gd name="connsiteX6" fmla="*/ 8241 w 1124395"/>
                <a:gd name="connsiteY6" fmla="*/ 323870 h 1968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4395" h="1968489">
                  <a:moveTo>
                    <a:pt x="8241" y="323870"/>
                  </a:moveTo>
                  <a:cubicBezTo>
                    <a:pt x="46063" y="139037"/>
                    <a:pt x="209602" y="0"/>
                    <a:pt x="405616" y="0"/>
                  </a:cubicBezTo>
                  <a:lnTo>
                    <a:pt x="1124395" y="0"/>
                  </a:lnTo>
                  <a:lnTo>
                    <a:pt x="746740" y="1968489"/>
                  </a:lnTo>
                  <a:lnTo>
                    <a:pt x="0" y="1825227"/>
                  </a:lnTo>
                  <a:lnTo>
                    <a:pt x="0" y="405616"/>
                  </a:lnTo>
                  <a:cubicBezTo>
                    <a:pt x="0" y="377614"/>
                    <a:pt x="2837" y="350275"/>
                    <a:pt x="8241" y="323870"/>
                  </a:cubicBezTo>
                  <a:close/>
                </a:path>
              </a:pathLst>
            </a:custGeom>
            <a:no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: 形状 8"/>
            <p:cNvSpPr/>
            <p:nvPr userDrawn="1"/>
          </p:nvSpPr>
          <p:spPr>
            <a:xfrm rot="7086780">
              <a:off x="1769212" y="6294635"/>
              <a:ext cx="686245" cy="986117"/>
            </a:xfrm>
            <a:custGeom>
              <a:avLst/>
              <a:gdLst>
                <a:gd name="connsiteX0" fmla="*/ 12945 w 686245"/>
                <a:gd name="connsiteY0" fmla="*/ 885512 h 986117"/>
                <a:gd name="connsiteX1" fmla="*/ 0 w 686245"/>
                <a:gd name="connsiteY1" fmla="*/ 821395 h 986117"/>
                <a:gd name="connsiteX2" fmla="*/ 0 w 686245"/>
                <a:gd name="connsiteY2" fmla="*/ 162526 h 986117"/>
                <a:gd name="connsiteX3" fmla="*/ 48246 w 686245"/>
                <a:gd name="connsiteY3" fmla="*/ 46050 h 986117"/>
                <a:gd name="connsiteX4" fmla="*/ 159420 w 686245"/>
                <a:gd name="connsiteY4" fmla="*/ 0 h 986117"/>
                <a:gd name="connsiteX5" fmla="*/ 686245 w 686245"/>
                <a:gd name="connsiteY5" fmla="*/ 986117 h 986117"/>
                <a:gd name="connsiteX6" fmla="*/ 164722 w 686245"/>
                <a:gd name="connsiteY6" fmla="*/ 986117 h 986117"/>
                <a:gd name="connsiteX7" fmla="*/ 12945 w 686245"/>
                <a:gd name="connsiteY7" fmla="*/ 885512 h 986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6245" h="986117">
                  <a:moveTo>
                    <a:pt x="12945" y="885512"/>
                  </a:moveTo>
                  <a:cubicBezTo>
                    <a:pt x="4609" y="865805"/>
                    <a:pt x="0" y="844138"/>
                    <a:pt x="0" y="821395"/>
                  </a:cubicBezTo>
                  <a:lnTo>
                    <a:pt x="0" y="162526"/>
                  </a:lnTo>
                  <a:cubicBezTo>
                    <a:pt x="0" y="117039"/>
                    <a:pt x="18437" y="75859"/>
                    <a:pt x="48246" y="46050"/>
                  </a:cubicBezTo>
                  <a:lnTo>
                    <a:pt x="159420" y="0"/>
                  </a:lnTo>
                  <a:lnTo>
                    <a:pt x="686245" y="986117"/>
                  </a:lnTo>
                  <a:lnTo>
                    <a:pt x="164722" y="986117"/>
                  </a:lnTo>
                  <a:cubicBezTo>
                    <a:pt x="96492" y="986117"/>
                    <a:pt x="37951" y="944633"/>
                    <a:pt x="12945" y="885512"/>
                  </a:cubicBezTo>
                  <a:close/>
                </a:path>
              </a:pathLst>
            </a:custGeom>
            <a:no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4" name="任意多边形: 形状 13"/>
          <p:cNvSpPr>
            <a:spLocks noGrp="1"/>
          </p:cNvSpPr>
          <p:nvPr>
            <p:ph type="pic" sz="quarter" idx="13"/>
          </p:nvPr>
        </p:nvSpPr>
        <p:spPr>
          <a:xfrm>
            <a:off x="1" y="1"/>
            <a:ext cx="5591379" cy="6858000"/>
          </a:xfrm>
          <a:custGeom>
            <a:avLst/>
            <a:gdLst>
              <a:gd name="connsiteX0" fmla="*/ 0 w 5591379"/>
              <a:gd name="connsiteY0" fmla="*/ 0 h 6858000"/>
              <a:gd name="connsiteX1" fmla="*/ 2377442 w 5591379"/>
              <a:gd name="connsiteY1" fmla="*/ 0 h 6858000"/>
              <a:gd name="connsiteX2" fmla="*/ 5234558 w 5591379"/>
              <a:gd name="connsiteY2" fmla="*/ 2857117 h 6858000"/>
              <a:gd name="connsiteX3" fmla="*/ 5234558 w 5591379"/>
              <a:gd name="connsiteY3" fmla="*/ 4580002 h 6858000"/>
              <a:gd name="connsiteX4" fmla="*/ 2956560 w 5591379"/>
              <a:gd name="connsiteY4" fmla="*/ 6858000 h 6858000"/>
              <a:gd name="connsiteX5" fmla="*/ 0 w 5591379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91379" h="6858000">
                <a:moveTo>
                  <a:pt x="0" y="0"/>
                </a:moveTo>
                <a:lnTo>
                  <a:pt x="2377442" y="0"/>
                </a:lnTo>
                <a:lnTo>
                  <a:pt x="5234558" y="2857117"/>
                </a:lnTo>
                <a:cubicBezTo>
                  <a:pt x="5710320" y="3332879"/>
                  <a:pt x="5710320" y="4104240"/>
                  <a:pt x="5234558" y="4580002"/>
                </a:cubicBezTo>
                <a:lnTo>
                  <a:pt x="295656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grpSp>
        <p:nvGrpSpPr>
          <p:cNvPr id="15" name="组合 14"/>
          <p:cNvGrpSpPr/>
          <p:nvPr userDrawn="1"/>
        </p:nvGrpSpPr>
        <p:grpSpPr>
          <a:xfrm>
            <a:off x="4595299" y="510141"/>
            <a:ext cx="1334432" cy="1056395"/>
            <a:chOff x="4555965" y="-531967"/>
            <a:chExt cx="2564468" cy="2030146"/>
          </a:xfrm>
        </p:grpSpPr>
        <p:sp>
          <p:nvSpPr>
            <p:cNvPr id="16" name="矩形: 圆角 15"/>
            <p:cNvSpPr/>
            <p:nvPr/>
          </p:nvSpPr>
          <p:spPr>
            <a:xfrm rot="4748385">
              <a:off x="4555965" y="-531967"/>
              <a:ext cx="2030146" cy="2030145"/>
            </a:xfrm>
            <a:prstGeom prst="roundRect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" name="矩形: 圆角 16"/>
            <p:cNvSpPr/>
            <p:nvPr/>
          </p:nvSpPr>
          <p:spPr>
            <a:xfrm rot="7086780">
              <a:off x="6132120" y="-31514"/>
              <a:ext cx="988313" cy="988313"/>
            </a:xfrm>
            <a:prstGeom prst="roundRect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: 形状 9"/>
          <p:cNvSpPr/>
          <p:nvPr userDrawn="1"/>
        </p:nvSpPr>
        <p:spPr>
          <a:xfrm>
            <a:off x="1" y="12700"/>
            <a:ext cx="5720499" cy="5338728"/>
          </a:xfrm>
          <a:custGeom>
            <a:avLst/>
            <a:gdLst>
              <a:gd name="connsiteX0" fmla="*/ 0 w 5720499"/>
              <a:gd name="connsiteY0" fmla="*/ 0 h 5338728"/>
              <a:gd name="connsiteX1" fmla="*/ 4604385 w 5720499"/>
              <a:gd name="connsiteY1" fmla="*/ 0 h 5338728"/>
              <a:gd name="connsiteX2" fmla="*/ 5195163 w 5720499"/>
              <a:gd name="connsiteY2" fmla="*/ 278944 h 5338728"/>
              <a:gd name="connsiteX3" fmla="*/ 5632558 w 5720499"/>
              <a:gd name="connsiteY3" fmla="*/ 1498861 h 5338728"/>
              <a:gd name="connsiteX4" fmla="*/ 4067561 w 5720499"/>
              <a:gd name="connsiteY4" fmla="*/ 4813390 h 5338728"/>
              <a:gd name="connsiteX5" fmla="*/ 2847643 w 5720499"/>
              <a:gd name="connsiteY5" fmla="*/ 5250786 h 5338728"/>
              <a:gd name="connsiteX6" fmla="*/ 0 w 5720499"/>
              <a:gd name="connsiteY6" fmla="*/ 3906235 h 5338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20499" h="5338728">
                <a:moveTo>
                  <a:pt x="0" y="0"/>
                </a:moveTo>
                <a:lnTo>
                  <a:pt x="4604385" y="0"/>
                </a:lnTo>
                <a:lnTo>
                  <a:pt x="5195163" y="278944"/>
                </a:lnTo>
                <a:cubicBezTo>
                  <a:pt x="5652817" y="495031"/>
                  <a:pt x="5848646" y="1041207"/>
                  <a:pt x="5632558" y="1498861"/>
                </a:cubicBezTo>
                <a:lnTo>
                  <a:pt x="4067561" y="4813390"/>
                </a:lnTo>
                <a:cubicBezTo>
                  <a:pt x="3851473" y="5271046"/>
                  <a:pt x="3305297" y="5466875"/>
                  <a:pt x="2847643" y="5250786"/>
                </a:cubicBezTo>
                <a:lnTo>
                  <a:pt x="0" y="390623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: 形状 6"/>
          <p:cNvSpPr/>
          <p:nvPr userDrawn="1"/>
        </p:nvSpPr>
        <p:spPr>
          <a:xfrm rot="1232324" flipH="1">
            <a:off x="-494559" y="-838053"/>
            <a:ext cx="5763409" cy="5759446"/>
          </a:xfrm>
          <a:custGeom>
            <a:avLst/>
            <a:gdLst>
              <a:gd name="connsiteX0" fmla="*/ 978549 w 5763409"/>
              <a:gd name="connsiteY0" fmla="*/ 0 h 5759446"/>
              <a:gd name="connsiteX1" fmla="*/ 3610297 w 5763409"/>
              <a:gd name="connsiteY1" fmla="*/ 985999 h 5759446"/>
              <a:gd name="connsiteX2" fmla="*/ 5763409 w 5763409"/>
              <a:gd name="connsiteY2" fmla="*/ 1980339 h 5759446"/>
              <a:gd name="connsiteX3" fmla="*/ 5091884 w 5763409"/>
              <a:gd name="connsiteY3" fmla="*/ 3772718 h 5759446"/>
              <a:gd name="connsiteX4" fmla="*/ 4182409 w 5763409"/>
              <a:gd name="connsiteY4" fmla="*/ 5759446 h 5759446"/>
              <a:gd name="connsiteX5" fmla="*/ 951530 w 5763409"/>
              <a:gd name="connsiteY5" fmla="*/ 5759446 h 5759446"/>
              <a:gd name="connsiteX6" fmla="*/ 0 w 5763409"/>
              <a:gd name="connsiteY6" fmla="*/ 4799519 h 5759446"/>
              <a:gd name="connsiteX7" fmla="*/ 0 w 5763409"/>
              <a:gd name="connsiteY7" fmla="*/ 959927 h 5759446"/>
              <a:gd name="connsiteX8" fmla="*/ 951531 w 5763409"/>
              <a:gd name="connsiteY8" fmla="*/ 0 h 5759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63409" h="5759446">
                <a:moveTo>
                  <a:pt x="978549" y="0"/>
                </a:moveTo>
                <a:lnTo>
                  <a:pt x="3610297" y="985999"/>
                </a:lnTo>
                <a:lnTo>
                  <a:pt x="5763409" y="1980339"/>
                </a:lnTo>
                <a:lnTo>
                  <a:pt x="5091884" y="3772718"/>
                </a:lnTo>
                <a:lnTo>
                  <a:pt x="4182409" y="5759446"/>
                </a:lnTo>
                <a:lnTo>
                  <a:pt x="951530" y="5759446"/>
                </a:lnTo>
                <a:cubicBezTo>
                  <a:pt x="426014" y="5759447"/>
                  <a:pt x="0" y="5329673"/>
                  <a:pt x="0" y="4799519"/>
                </a:cubicBezTo>
                <a:lnTo>
                  <a:pt x="0" y="959927"/>
                </a:lnTo>
                <a:cubicBezTo>
                  <a:pt x="0" y="429774"/>
                  <a:pt x="426015" y="0"/>
                  <a:pt x="951531" y="0"/>
                </a:cubicBezTo>
                <a:close/>
              </a:path>
            </a:pathLst>
          </a:custGeom>
          <a:noFill/>
          <a:ln>
            <a:solidFill>
              <a:schemeClr val="accent3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任意多边形: 形状 15"/>
          <p:cNvSpPr>
            <a:spLocks noGrp="1"/>
          </p:cNvSpPr>
          <p:nvPr>
            <p:ph type="pic" sz="quarter" idx="10"/>
          </p:nvPr>
        </p:nvSpPr>
        <p:spPr>
          <a:xfrm>
            <a:off x="0" y="12700"/>
            <a:ext cx="5240982" cy="4891212"/>
          </a:xfrm>
          <a:custGeom>
            <a:avLst/>
            <a:gdLst>
              <a:gd name="connsiteX0" fmla="*/ 0 w 5240982"/>
              <a:gd name="connsiteY0" fmla="*/ 0 h 4891212"/>
              <a:gd name="connsiteX1" fmla="*/ 4218425 w 5240982"/>
              <a:gd name="connsiteY1" fmla="*/ 0 h 4891212"/>
              <a:gd name="connsiteX2" fmla="*/ 4759681 w 5240982"/>
              <a:gd name="connsiteY2" fmla="*/ 255562 h 4891212"/>
              <a:gd name="connsiteX3" fmla="*/ 5160412 w 5240982"/>
              <a:gd name="connsiteY3" fmla="*/ 1373220 h 4891212"/>
              <a:gd name="connsiteX4" fmla="*/ 3726600 w 5240982"/>
              <a:gd name="connsiteY4" fmla="*/ 4409910 h 4891212"/>
              <a:gd name="connsiteX5" fmla="*/ 2608941 w 5240982"/>
              <a:gd name="connsiteY5" fmla="*/ 4810642 h 4891212"/>
              <a:gd name="connsiteX6" fmla="*/ 0 w 5240982"/>
              <a:gd name="connsiteY6" fmla="*/ 3578797 h 4891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40982" h="4891212">
                <a:moveTo>
                  <a:pt x="0" y="0"/>
                </a:moveTo>
                <a:lnTo>
                  <a:pt x="4218425" y="0"/>
                </a:lnTo>
                <a:lnTo>
                  <a:pt x="4759681" y="255562"/>
                </a:lnTo>
                <a:cubicBezTo>
                  <a:pt x="5178973" y="453535"/>
                  <a:pt x="5358386" y="953929"/>
                  <a:pt x="5160412" y="1373220"/>
                </a:cubicBezTo>
                <a:lnTo>
                  <a:pt x="3726600" y="4409910"/>
                </a:lnTo>
                <a:cubicBezTo>
                  <a:pt x="3528625" y="4829204"/>
                  <a:pt x="3028232" y="5008617"/>
                  <a:pt x="2608941" y="4810642"/>
                </a:cubicBezTo>
                <a:lnTo>
                  <a:pt x="0" y="357879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7" name="任意多边形 37"/>
          <p:cNvSpPr/>
          <p:nvPr userDrawn="1"/>
        </p:nvSpPr>
        <p:spPr>
          <a:xfrm rot="20083528">
            <a:off x="9293997" y="5276187"/>
            <a:ext cx="3440215" cy="2030486"/>
          </a:xfrm>
          <a:custGeom>
            <a:avLst/>
            <a:gdLst>
              <a:gd name="connsiteX0" fmla="*/ 3298724 w 3440215"/>
              <a:gd name="connsiteY0" fmla="*/ 44260 h 2030486"/>
              <a:gd name="connsiteX1" fmla="*/ 3437751 w 3440215"/>
              <a:gd name="connsiteY1" fmla="*/ 128610 h 2030486"/>
              <a:gd name="connsiteX2" fmla="*/ 3440215 w 3440215"/>
              <a:gd name="connsiteY2" fmla="*/ 130959 h 2030486"/>
              <a:gd name="connsiteX3" fmla="*/ 2543345 w 3440215"/>
              <a:gd name="connsiteY3" fmla="*/ 2030486 h 2030486"/>
              <a:gd name="connsiteX4" fmla="*/ 1 w 3440215"/>
              <a:gd name="connsiteY4" fmla="*/ 829635 h 2030486"/>
              <a:gd name="connsiteX5" fmla="*/ 0 w 3440215"/>
              <a:gd name="connsiteY5" fmla="*/ 563210 h 2030486"/>
              <a:gd name="connsiteX6" fmla="*/ 563210 w 3440215"/>
              <a:gd name="connsiteY6" fmla="*/ 0 h 2030486"/>
              <a:gd name="connsiteX7" fmla="*/ 3079497 w 3440215"/>
              <a:gd name="connsiteY7" fmla="*/ 0 h 2030486"/>
              <a:gd name="connsiteX8" fmla="*/ 3298724 w 3440215"/>
              <a:gd name="connsiteY8" fmla="*/ 44260 h 2030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40215" h="2030486">
                <a:moveTo>
                  <a:pt x="3298724" y="44260"/>
                </a:moveTo>
                <a:cubicBezTo>
                  <a:pt x="3349260" y="65635"/>
                  <a:pt x="3396026" y="94176"/>
                  <a:pt x="3437751" y="128610"/>
                </a:cubicBezTo>
                <a:lnTo>
                  <a:pt x="3440215" y="130959"/>
                </a:lnTo>
                <a:lnTo>
                  <a:pt x="2543345" y="2030486"/>
                </a:lnTo>
                <a:lnTo>
                  <a:pt x="1" y="829635"/>
                </a:lnTo>
                <a:lnTo>
                  <a:pt x="0" y="563210"/>
                </a:lnTo>
                <a:cubicBezTo>
                  <a:pt x="0" y="252158"/>
                  <a:pt x="252158" y="1"/>
                  <a:pt x="563210" y="0"/>
                </a:cubicBezTo>
                <a:lnTo>
                  <a:pt x="3079497" y="0"/>
                </a:lnTo>
                <a:cubicBezTo>
                  <a:pt x="3157260" y="0"/>
                  <a:pt x="3231342" y="15760"/>
                  <a:pt x="3298724" y="44260"/>
                </a:cubicBezTo>
                <a:close/>
              </a:path>
            </a:pathLst>
          </a:cu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43"/>
          <p:cNvSpPr/>
          <p:nvPr userDrawn="1"/>
        </p:nvSpPr>
        <p:spPr>
          <a:xfrm rot="1469657" flipH="1">
            <a:off x="10973589" y="-160767"/>
            <a:ext cx="1554927" cy="1177626"/>
          </a:xfrm>
          <a:custGeom>
            <a:avLst/>
            <a:gdLst>
              <a:gd name="connsiteX0" fmla="*/ 536533 w 1554927"/>
              <a:gd name="connsiteY0" fmla="*/ 0 h 1177626"/>
              <a:gd name="connsiteX1" fmla="*/ 1554927 w 1554927"/>
              <a:gd name="connsiteY1" fmla="*/ 463986 h 1177626"/>
              <a:gd name="connsiteX2" fmla="*/ 1554927 w 1554927"/>
              <a:gd name="connsiteY2" fmla="*/ 614415 h 1177626"/>
              <a:gd name="connsiteX3" fmla="*/ 991717 w 1554927"/>
              <a:gd name="connsiteY3" fmla="*/ 1177626 h 1177626"/>
              <a:gd name="connsiteX4" fmla="*/ 0 w 1554927"/>
              <a:gd name="connsiteY4" fmla="*/ 1177625 h 1177626"/>
              <a:gd name="connsiteX5" fmla="*/ 536533 w 1554927"/>
              <a:gd name="connsiteY5" fmla="*/ 0 h 117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54927" h="1177626">
                <a:moveTo>
                  <a:pt x="536533" y="0"/>
                </a:moveTo>
                <a:lnTo>
                  <a:pt x="1554927" y="463986"/>
                </a:lnTo>
                <a:lnTo>
                  <a:pt x="1554927" y="614415"/>
                </a:lnTo>
                <a:cubicBezTo>
                  <a:pt x="1554925" y="925467"/>
                  <a:pt x="1302768" y="1177625"/>
                  <a:pt x="991717" y="1177626"/>
                </a:cubicBezTo>
                <a:lnTo>
                  <a:pt x="0" y="1177625"/>
                </a:lnTo>
                <a:lnTo>
                  <a:pt x="536533" y="0"/>
                </a:lnTo>
                <a:close/>
              </a:path>
            </a:pathLst>
          </a:cu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占位符 28"/>
          <p:cNvSpPr>
            <a:spLocks noGrp="1"/>
          </p:cNvSpPr>
          <p:nvPr>
            <p:ph type="body" sz="quarter" idx="15"/>
          </p:nvPr>
        </p:nvSpPr>
        <p:spPr>
          <a:xfrm>
            <a:off x="6095999" y="3449579"/>
            <a:ext cx="4474140" cy="821191"/>
          </a:xfrm>
        </p:spPr>
        <p:txBody>
          <a:bodyPr>
            <a:normAutofit/>
          </a:bodyPr>
          <a:lstStyle>
            <a:lvl1pPr marL="0" indent="0" algn="l">
              <a:buFontTx/>
              <a:buNone/>
              <a:defRPr sz="1800" b="0">
                <a:solidFill>
                  <a:schemeClr val="tx1"/>
                </a:solidFill>
                <a:latin typeface="+mn-ea"/>
                <a:ea typeface="+mn-ea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20" name="文本占位符 26"/>
          <p:cNvSpPr>
            <a:spLocks noGrp="1"/>
          </p:cNvSpPr>
          <p:nvPr>
            <p:ph type="body" sz="quarter" idx="14"/>
          </p:nvPr>
        </p:nvSpPr>
        <p:spPr>
          <a:xfrm>
            <a:off x="6095999" y="2413625"/>
            <a:ext cx="4997427" cy="1446550"/>
          </a:xfrm>
        </p:spPr>
        <p:txBody>
          <a:bodyPr>
            <a:normAutofit/>
          </a:bodyPr>
          <a:lstStyle>
            <a:lvl1pPr marL="0" indent="0" algn="l">
              <a:buFontTx/>
              <a:buNone/>
              <a:defRPr sz="4400" b="0">
                <a:solidFill>
                  <a:schemeClr val="tx1"/>
                </a:solidFill>
                <a:latin typeface="汉仪旗黑-85S" panose="00020600040101010101" charset="-122"/>
              </a:defRPr>
            </a:lvl1pPr>
          </a:lstStyle>
          <a:p>
            <a:pPr lvl="0"/>
            <a:endParaRPr lang="en-US" altLang="zh-CN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ly-arranged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.jpeg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.jpeg"/><Relationship Id="rId2" Type="http://schemas.openxmlformats.org/officeDocument/2006/relationships/tags" Target="../tags/tag5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jpeg"/><Relationship Id="rId8" Type="http://schemas.openxmlformats.org/officeDocument/2006/relationships/image" Target="../media/image9.jpeg"/><Relationship Id="rId7" Type="http://schemas.openxmlformats.org/officeDocument/2006/relationships/image" Target="../media/image8.jpeg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0" Type="http://schemas.openxmlformats.org/officeDocument/2006/relationships/slideLayout" Target="../slideLayouts/slideLayout5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2.jpeg"/><Relationship Id="rId2" Type="http://schemas.openxmlformats.org/officeDocument/2006/relationships/image" Target="../media/image10.jpeg"/><Relationship Id="rId1" Type="http://schemas.openxmlformats.org/officeDocument/2006/relationships/tags" Target="../tags/tag10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2.jpeg"/><Relationship Id="rId5" Type="http://schemas.openxmlformats.org/officeDocument/2006/relationships/image" Target="../media/image11.jpeg"/><Relationship Id="rId4" Type="http://schemas.openxmlformats.org/officeDocument/2006/relationships/slide" Target="slide11.xml"/><Relationship Id="rId3" Type="http://schemas.openxmlformats.org/officeDocument/2006/relationships/slide" Target="slide10.xml"/><Relationship Id="rId2" Type="http://schemas.openxmlformats.org/officeDocument/2006/relationships/slide" Target="slide9.xml"/><Relationship Id="rId1" Type="http://schemas.openxmlformats.org/officeDocument/2006/relationships/tags" Target="../tags/tag11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2.jpeg"/><Relationship Id="rId2" Type="http://schemas.openxmlformats.org/officeDocument/2006/relationships/image" Target="../media/image12.jpeg"/><Relationship Id="rId1" Type="http://schemas.openxmlformats.org/officeDocument/2006/relationships/tags" Target="../tags/tag12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2.jpeg"/><Relationship Id="rId2" Type="http://schemas.openxmlformats.org/officeDocument/2006/relationships/image" Target="../media/image12.jpeg"/><Relationship Id="rId1" Type="http://schemas.openxmlformats.org/officeDocument/2006/relationships/tags" Target="../tags/tag13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2.jpeg"/><Relationship Id="rId2" Type="http://schemas.openxmlformats.org/officeDocument/2006/relationships/image" Target="../media/image12.jpeg"/><Relationship Id="rId1" Type="http://schemas.openxmlformats.org/officeDocument/2006/relationships/tags" Target="../tags/tag14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2.jpeg"/><Relationship Id="rId2" Type="http://schemas.openxmlformats.org/officeDocument/2006/relationships/image" Target="../media/image13.jpeg"/><Relationship Id="rId1" Type="http://schemas.openxmlformats.org/officeDocument/2006/relationships/tags" Target="../tags/tag15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2.jpeg"/><Relationship Id="rId2" Type="http://schemas.openxmlformats.org/officeDocument/2006/relationships/image" Target="../media/image14.jpeg"/><Relationship Id="rId1" Type="http://schemas.openxmlformats.org/officeDocument/2006/relationships/tags" Target="../tags/tag16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2.jpeg"/><Relationship Id="rId2" Type="http://schemas.openxmlformats.org/officeDocument/2006/relationships/image" Target="../media/image15.jpeg"/><Relationship Id="rId1" Type="http://schemas.openxmlformats.org/officeDocument/2006/relationships/tags" Target="../tags/tag17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2.jpeg"/><Relationship Id="rId2" Type="http://schemas.openxmlformats.org/officeDocument/2006/relationships/image" Target="../media/image16.jpeg"/><Relationship Id="rId1" Type="http://schemas.openxmlformats.org/officeDocument/2006/relationships/tags" Target="../tags/tag18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2.jpeg"/><Relationship Id="rId2" Type="http://schemas.openxmlformats.org/officeDocument/2006/relationships/image" Target="../media/image17.jpeg"/><Relationship Id="rId1" Type="http://schemas.openxmlformats.org/officeDocument/2006/relationships/tags" Target="../tags/tag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1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1" Type="http://schemas.openxmlformats.org/officeDocument/2006/relationships/tags" Target="../tags/tag20.xml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2.jpeg"/><Relationship Id="rId4" Type="http://schemas.openxmlformats.org/officeDocument/2006/relationships/image" Target="../media/image22.jpeg"/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2.jpeg"/><Relationship Id="rId1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2.jpeg"/><Relationship Id="rId1" Type="http://schemas.openxmlformats.org/officeDocument/2006/relationships/image" Target="../media/image2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-172720" y="3107055"/>
            <a:ext cx="7792085" cy="1927225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ru-RU" altLang="en-US" sz="2800" dirty="0"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ЛЕЧЕНИЕ ДИАБЕТА 2 ТИПА.                       ПИТАНИЕ. ФИЗИЧЕСКАЯ АКТИВНОСТЬ. ПРЕПАРАТЫ ДЛЯ ЛЕЧЕНИЯ САХАРНОГО ДИАБЕТА.</a:t>
            </a:r>
            <a:endParaRPr lang="ru-RU" altLang="en-US" sz="2800" dirty="0">
              <a:latin typeface="Times New Roman" panose="02020603050405020304" charset="0"/>
              <a:cs typeface="Times New Roman" panose="02020603050405020304" charset="0"/>
              <a:sym typeface="Arial" panose="020B0604020202020204" pitchFamily="34" charset="0"/>
            </a:endParaRPr>
          </a:p>
        </p:txBody>
      </p:sp>
      <p:sp>
        <p:nvSpPr>
          <p:cNvPr id="7" name="圆角矩形 26"/>
          <p:cNvSpPr/>
          <p:nvPr/>
        </p:nvSpPr>
        <p:spPr>
          <a:xfrm>
            <a:off x="675005" y="1736725"/>
            <a:ext cx="5378450" cy="401955"/>
          </a:xfrm>
          <a:prstGeom prst="roundRect">
            <a:avLst>
              <a:gd name="adj" fmla="val 50000"/>
            </a:avLst>
          </a:prstGeom>
          <a:noFill/>
          <a:ln>
            <a:solidFill>
              <a:srgbClr val="2F55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zh-CN" sz="14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sym typeface="Arial" panose="020B0604020202020204" pitchFamily="34" charset="0"/>
              </a:rPr>
              <a:t>«ШКОЛА ПАЦИЕНТА С САХАРНЫМ ДИАБЕТОМ 2 ТИПА»</a:t>
            </a:r>
            <a:endParaRPr lang="ru-RU" altLang="zh-CN" sz="1400" dirty="0">
              <a:solidFill>
                <a:schemeClr val="tx1"/>
              </a:solidFill>
              <a:latin typeface="Arial" panose="020B0604020202020204" pitchFamily="34" charset="0"/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03" name="Picture 102"/>
          <p:cNvPicPr/>
          <p:nvPr/>
        </p:nvPicPr>
        <p:blipFill>
          <a:blip r:embed="rId1"/>
          <a:stretch>
            <a:fillRect/>
          </a:stretch>
        </p:blipFill>
        <p:spPr>
          <a:xfrm rot="20100000">
            <a:off x="7150735" y="-39370"/>
            <a:ext cx="5720080" cy="4054475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2" name="Picture 1" descr="Логотип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35905"/>
            <a:ext cx="2094865" cy="15220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omb/>
      </p:transition>
    </mc:Choice>
    <mc:Fallback>
      <p:transition spd="slow">
        <p:comb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58265" y="386080"/>
            <a:ext cx="101238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ru-RU" altLang="zh-CN" sz="3600" dirty="0">
                <a:latin typeface="Times New Roman" panose="02020603050405020304" charset="0"/>
                <a:ea typeface="Microsoft YaHei" panose="020B0503020204020204" pitchFamily="34" charset="-122"/>
                <a:cs typeface="Times New Roman" panose="02020603050405020304" charset="0"/>
                <a:sym typeface="Arial" panose="020B0604020202020204" pitchFamily="34" charset="0"/>
              </a:rPr>
              <a:t>ПИТАНИЯ ПРИ САХАРНОМ ДИАБЕТЕ 2 ТИПА</a:t>
            </a:r>
            <a:endParaRPr lang="ru-RU" altLang="zh-CN" sz="3600" dirty="0">
              <a:latin typeface="Times New Roman" panose="02020603050405020304" charset="0"/>
              <a:ea typeface="Microsoft YaHei" panose="020B0503020204020204" pitchFamily="34" charset="-122"/>
              <a:cs typeface="Times New Roman" panose="02020603050405020304" charset="0"/>
              <a:sym typeface="Arial" panose="020B0604020202020204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V="1">
            <a:off x="2504440" y="1096010"/>
            <a:ext cx="7627620" cy="10160"/>
          </a:xfrm>
          <a:prstGeom prst="line">
            <a:avLst/>
          </a:prstGeom>
          <a:ln w="38100">
            <a:solidFill>
              <a:srgbClr val="2F55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229163" y="1106315"/>
            <a:ext cx="187036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5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1</a:t>
            </a:r>
            <a:endParaRPr lang="zh-CN" altLang="en-US" sz="115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>
            <p:custDataLst>
              <p:tags r:id="rId1"/>
            </p:custDataLst>
          </p:nvPr>
        </p:nvSpPr>
        <p:spPr>
          <a:xfrm>
            <a:off x="1155700" y="1446530"/>
            <a:ext cx="10895330" cy="1687830"/>
          </a:xfrm>
          <a:prstGeom prst="rect">
            <a:avLst/>
          </a:prstGeom>
        </p:spPr>
        <p:txBody>
          <a:bodyPr wrap="square" lIns="90000" tIns="46800" rIns="90000" bIns="46800"/>
          <a:lstStyle>
            <a:defPPr>
              <a:defRPr lang="zh-CN"/>
            </a:defPPr>
            <a:lvl1pPr algn="just">
              <a:defRPr sz="1400">
                <a:solidFill>
                  <a:srgbClr val="474546"/>
                </a:solidFill>
              </a:defRPr>
            </a:lvl1pPr>
          </a:lstStyle>
          <a:p>
            <a:pPr algn="l"/>
            <a:r>
              <a:rPr lang="en-US" sz="18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Питание является частью лечения сахарного диабета.</a:t>
            </a:r>
            <a:endParaRPr lang="en-US" sz="18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l"/>
            <a:r>
              <a:rPr lang="en-US" sz="18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В целом речь идет </a:t>
            </a:r>
            <a:r>
              <a:rPr lang="en-US" sz="1800" b="1" u="sng">
                <a:solidFill>
                  <a:srgbClr val="2F5597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не о жестких ограничениях в питании</a:t>
            </a:r>
            <a:r>
              <a:rPr lang="en-US" sz="18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 которые трудно выполнять длительное время, </a:t>
            </a:r>
            <a:r>
              <a:rPr lang="ru-RU" altLang="en-US" sz="18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                   </a:t>
            </a:r>
            <a:r>
              <a:rPr lang="en-US" sz="18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а о</a:t>
            </a:r>
            <a:r>
              <a:rPr lang="en-US" sz="1800">
                <a:solidFill>
                  <a:srgbClr val="2F5597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sz="1800" b="1" u="sng">
                <a:solidFill>
                  <a:srgbClr val="2F5597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постепенном формировании стиля питания</a:t>
            </a:r>
            <a:r>
              <a:rPr lang="en-US" sz="18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 отвечающего лечебным целям.</a:t>
            </a:r>
            <a:endParaRPr lang="en-US" sz="18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l"/>
            <a:endParaRPr lang="en-US" altLang="zh-CN" sz="18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Arial" panose="020B0604020202020204" pitchFamily="34" charset="0"/>
            </a:endParaRPr>
          </a:p>
        </p:txBody>
      </p:sp>
      <p:pic>
        <p:nvPicPr>
          <p:cNvPr id="115" name="Picture 114"/>
          <p:cNvPicPr/>
          <p:nvPr/>
        </p:nvPicPr>
        <p:blipFill>
          <a:blip r:embed="rId2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6" name="Picture Placeholder 115"/>
          <p:cNvPicPr>
            <a:picLocks noChangeAspect="1"/>
          </p:cNvPicPr>
          <p:nvPr>
            <p:ph type="pic" sz="quarter" idx="10"/>
          </p:nvPr>
        </p:nvPicPr>
        <p:blipFill>
          <a:blip r:embed="rId2"/>
          <a:stretch>
            <a:fillRect/>
          </a:stretch>
        </p:blipFill>
        <p:spPr>
          <a:xfrm>
            <a:off x="2263775" y="2500630"/>
            <a:ext cx="7990840" cy="420560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Picture 1" descr="Логотип 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35905"/>
            <a:ext cx="2094865" cy="15220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heel spokes="8"/>
      </p:transition>
    </mc:Choice>
    <mc:Fallback>
      <p:transition spd="slow">
        <p:wheel spokes="8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2301240" y="1075690"/>
            <a:ext cx="8702040" cy="0"/>
          </a:xfrm>
          <a:prstGeom prst="line">
            <a:avLst/>
          </a:prstGeom>
          <a:ln w="38100">
            <a:solidFill>
              <a:srgbClr val="2F55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918773" y="2287470"/>
            <a:ext cx="187036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5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1</a:t>
            </a:r>
            <a:endParaRPr lang="zh-CN" altLang="en-US" sz="115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1845310" y="2364105"/>
            <a:ext cx="4671060" cy="2774950"/>
          </a:xfrm>
          <a:prstGeom prst="rect">
            <a:avLst/>
          </a:prstGeom>
        </p:spPr>
        <p:txBody>
          <a:bodyPr wrap="square" lIns="90000" tIns="46800" rIns="90000" bIns="46800"/>
          <a:lstStyle>
            <a:defPPr>
              <a:defRPr lang="zh-CN"/>
            </a:defPPr>
            <a:lvl1pPr algn="just">
              <a:defRPr sz="1400">
                <a:solidFill>
                  <a:srgbClr val="474546"/>
                </a:solidFill>
              </a:defRPr>
            </a:lvl1pPr>
          </a:lstStyle>
          <a:p>
            <a:pPr algn="l"/>
            <a:r>
              <a:rPr lang="en-US" sz="18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Пациентам с избыточной массой тела/ожирением рекомендуется ограничение калорийности рациона с целью </a:t>
            </a:r>
            <a:r>
              <a:rPr lang="ru-RU" altLang="en-US" sz="18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       </a:t>
            </a:r>
            <a:r>
              <a:rPr lang="en-US" sz="1800" u="sng">
                <a:solidFill>
                  <a:schemeClr val="accent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умеренного снижения массы тела</a:t>
            </a:r>
            <a:r>
              <a:rPr lang="en-US" sz="1800">
                <a:solidFill>
                  <a:schemeClr val="accent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.</a:t>
            </a:r>
            <a:r>
              <a:rPr lang="en-US" sz="18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endParaRPr lang="en-US" sz="18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algn="l"/>
            <a:r>
              <a:rPr lang="en-US" sz="18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Это дает положительный эффект в отношении контроля сахара крови, липидов (холестерина) и артериального давления, особенно в ранний период заболевания.</a:t>
            </a:r>
            <a:endParaRPr lang="en-US" sz="18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l"/>
            <a:endParaRPr lang="en-US" altLang="zh-CN" sz="18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580376" y="2156025"/>
            <a:ext cx="187036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5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2</a:t>
            </a:r>
            <a:endParaRPr lang="zh-CN" altLang="en-US" sz="115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>
            <p:custDataLst>
              <p:tags r:id="rId2"/>
            </p:custDataLst>
          </p:nvPr>
        </p:nvSpPr>
        <p:spPr>
          <a:xfrm>
            <a:off x="7820025" y="2460625"/>
            <a:ext cx="3769360" cy="2298700"/>
          </a:xfrm>
          <a:prstGeom prst="rect">
            <a:avLst/>
          </a:prstGeom>
        </p:spPr>
        <p:txBody>
          <a:bodyPr wrap="square" lIns="90000" tIns="46800" rIns="90000" bIns="46800"/>
          <a:lstStyle>
            <a:defPPr>
              <a:defRPr lang="zh-CN"/>
            </a:defPPr>
            <a:lvl1pPr algn="just">
              <a:defRPr sz="1400">
                <a:solidFill>
                  <a:srgbClr val="474546"/>
                </a:solidFill>
              </a:defRPr>
            </a:lvl1pPr>
          </a:lstStyle>
          <a:p>
            <a:pPr algn="l"/>
            <a:r>
              <a:rPr lang="en-US" sz="1800" u="sng">
                <a:solidFill>
                  <a:schemeClr val="accent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Резкие, нефизиологические ограничения в питании и голодание противопоказаны.</a:t>
            </a:r>
            <a:endParaRPr lang="en-US" sz="1800" u="sng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l"/>
            <a:r>
              <a:rPr lang="en-US" sz="18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Достижение снижения массы тела наиболее эффективно при одновременном </a:t>
            </a:r>
            <a:r>
              <a:rPr lang="en-US" sz="1800" u="sng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применении физических нагрузок</a:t>
            </a:r>
            <a:r>
              <a:rPr lang="en-US" sz="18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и обучающих программ.</a:t>
            </a:r>
            <a:endParaRPr lang="en-US" altLang="zh-CN" sz="18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2" name="文本框 3"/>
          <p:cNvSpPr txBox="1"/>
          <p:nvPr/>
        </p:nvSpPr>
        <p:spPr>
          <a:xfrm>
            <a:off x="1456690" y="338455"/>
            <a:ext cx="103911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ru-RU" altLang="zh-CN" sz="2800" dirty="0">
                <a:latin typeface="Times New Roman" panose="02020603050405020304" charset="0"/>
                <a:ea typeface="Microsoft YaHei" panose="020B0503020204020204" pitchFamily="34" charset="-122"/>
                <a:cs typeface="Times New Roman" panose="02020603050405020304" charset="0"/>
                <a:sym typeface="Arial" panose="020B0604020202020204" pitchFamily="34" charset="0"/>
              </a:rPr>
              <a:t>ПРИНЦИПЫ ПИТАНИЯ ПРИ САХАРНОМ ДИАБЕТЕ 2 ТИПА</a:t>
            </a:r>
            <a:endParaRPr lang="ru-RU" altLang="zh-CN" sz="2800" dirty="0">
              <a:latin typeface="Times New Roman" panose="02020603050405020304" charset="0"/>
              <a:ea typeface="Microsoft YaHei" panose="020B0503020204020204" pitchFamily="34" charset="-122"/>
              <a:cs typeface="Times New Roman" panose="02020603050405020304" charset="0"/>
              <a:sym typeface="Arial" panose="020B0604020202020204" pitchFamily="34" charset="0"/>
            </a:endParaRPr>
          </a:p>
        </p:txBody>
      </p:sp>
      <p:pic>
        <p:nvPicPr>
          <p:cNvPr id="3" name="Picture 2" descr="Логотип 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35905"/>
            <a:ext cx="2094865" cy="15220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edge/>
      </p:transition>
    </mc:Choice>
    <mc:Fallback>
      <p:transition spd="slow">
        <p:wedg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807648" y="1003954"/>
            <a:ext cx="187036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5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1</a:t>
            </a:r>
            <a:endParaRPr lang="zh-CN" altLang="en-US" sz="115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>
            <p:custDataLst>
              <p:tags r:id="rId1"/>
            </p:custDataLst>
          </p:nvPr>
        </p:nvSpPr>
        <p:spPr>
          <a:xfrm>
            <a:off x="1906270" y="1421765"/>
            <a:ext cx="9397365" cy="1203960"/>
          </a:xfrm>
          <a:prstGeom prst="rect">
            <a:avLst/>
          </a:prstGeom>
        </p:spPr>
        <p:txBody>
          <a:bodyPr wrap="square" lIns="90000" tIns="46800" rIns="90000" bIns="46800"/>
          <a:lstStyle>
            <a:defPPr>
              <a:defRPr lang="zh-CN"/>
            </a:defPPr>
            <a:lvl1pPr algn="just">
              <a:defRPr sz="1400">
                <a:solidFill>
                  <a:srgbClr val="474546"/>
                </a:solidFill>
              </a:defRPr>
            </a:lvl1pPr>
          </a:lstStyle>
          <a:p>
            <a:pPr algn="l"/>
            <a:r>
              <a:rPr lang="en-US" sz="18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Идеального процентного соотношения калорий из белков, жиров и углеводов для всех пациентов с СД не существует. Учет потребления углеводов важен для достижения хорошего контроля уровня сахара в крови.</a:t>
            </a:r>
            <a:endParaRPr lang="en-US" altLang="zh-CN" sz="1800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03781" y="2675274"/>
            <a:ext cx="187036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5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2</a:t>
            </a:r>
            <a:endParaRPr lang="zh-CN" altLang="en-US" sz="115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1906270" y="3065780"/>
            <a:ext cx="9397365" cy="1203960"/>
          </a:xfrm>
          <a:prstGeom prst="rect">
            <a:avLst/>
          </a:prstGeom>
        </p:spPr>
        <p:txBody>
          <a:bodyPr wrap="square" lIns="90000" tIns="46800" rIns="90000" bIns="46800"/>
          <a:lstStyle>
            <a:defPPr>
              <a:defRPr lang="zh-CN"/>
            </a:defPPr>
            <a:lvl1pPr algn="just">
              <a:defRPr sz="1400">
                <a:solidFill>
                  <a:srgbClr val="474546"/>
                </a:solidFill>
              </a:defRPr>
            </a:lvl1pPr>
          </a:lstStyle>
          <a:p>
            <a:pPr algn="l"/>
            <a:r>
              <a:rPr lang="en-US" sz="18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Как правило, полезным для снижения массы тела может быть:</a:t>
            </a:r>
            <a:endParaRPr lang="en-US" sz="18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максимальное ограничение рафинированных углеводов и жиров (прежде всего животного происхождения);</a:t>
            </a:r>
            <a:endParaRPr lang="en-US" sz="18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умеренное (в размере половины привычной порции) – продуктов, состоящих преимущественно из сложных углеводов (крахмалов);</a:t>
            </a:r>
            <a:endParaRPr lang="en-US" sz="18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неограниченное потребление продуктов с минимальной калорийностью (в основном богатых водой и клетчаткой овощей).</a:t>
            </a:r>
            <a:endParaRPr lang="en-US" altLang="zh-CN" sz="1800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2" name="Picture 1" descr="Логотип 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35905"/>
            <a:ext cx="2094865" cy="15220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ll/>
      </p:transition>
    </mc:Choice>
    <mc:Fallback>
      <p:transition spd="med">
        <p:pull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57505" y="1697990"/>
            <a:ext cx="5641975" cy="3119120"/>
            <a:chOff x="693101" y="782340"/>
            <a:chExt cx="5725376" cy="3119120"/>
          </a:xfrm>
        </p:grpSpPr>
        <p:sp>
          <p:nvSpPr>
            <p:cNvPr id="8" name="文本框 7"/>
            <p:cNvSpPr txBox="1"/>
            <p:nvPr/>
          </p:nvSpPr>
          <p:spPr>
            <a:xfrm>
              <a:off x="693101" y="1459250"/>
              <a:ext cx="1870363" cy="1568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6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1</a:t>
              </a:r>
              <a:endParaRPr lang="zh-CN" altLang="en-US" sz="9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9" name="文本框 8"/>
            <p:cNvSpPr txBox="1"/>
            <p:nvPr>
              <p:custDataLst>
                <p:tags r:id="rId1"/>
              </p:custDataLst>
            </p:nvPr>
          </p:nvSpPr>
          <p:spPr>
            <a:xfrm>
              <a:off x="1581728" y="782340"/>
              <a:ext cx="4836749" cy="3119120"/>
            </a:xfrm>
            <a:prstGeom prst="rect">
              <a:avLst/>
            </a:prstGeom>
            <a:noFill/>
          </p:spPr>
          <p:txBody>
            <a:bodyPr wrap="square" anchor="b" anchorCtr="0"/>
            <a:lstStyle>
              <a:defPPr>
                <a:defRPr lang="zh-CN"/>
              </a:defPPr>
              <a:lvl1pPr>
                <a:defRPr>
                  <a:solidFill>
                    <a:srgbClr val="474546"/>
                  </a:solidFill>
                  <a:latin typeface="+mj-lt"/>
                </a:defRPr>
              </a:lvl1pPr>
            </a:lstStyle>
            <a:p>
              <a:r>
                <a:rPr lang="en-US" sz="20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Если пациент с СД 2 типа получает инсулин, оптимальным подходом является обучение подсчету углеводов </a:t>
              </a:r>
              <a:endParaRPr lang="en-US" sz="20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  <a:p>
              <a:r>
                <a:rPr lang="en-US" sz="2000" u="sng">
                  <a:solidFill>
                    <a:schemeClr val="accent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по системе «хлебных единиц».</a:t>
              </a:r>
              <a:endParaRPr lang="en-US" sz="2000" u="sng">
                <a:solidFill>
                  <a:schemeClr val="accent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  <a:p>
              <a:endParaRPr lang="en-US" sz="20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  <a:p>
              <a:r>
                <a:rPr lang="en-US" sz="20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Занятие на эту тему проводится отдельно врачом, имеющем подготовку по эндокринологии.</a:t>
              </a:r>
              <a:endParaRPr lang="en-US" sz="20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endParaRPr>
            </a:p>
            <a:p>
              <a:r>
                <a:rPr lang="en-US" sz="20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Если больной с СД 2 типа не принимает инсулин, достаточно ориентировочной оценки потребления углеводов.</a:t>
              </a:r>
              <a:endParaRPr lang="en-US" altLang="zh-CN" sz="2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</p:txBody>
        </p:sp>
      </p:grpSp>
      <p:pic>
        <p:nvPicPr>
          <p:cNvPr id="6" name="Picture Placeholder 5" descr="хл ед"/>
          <p:cNvPicPr>
            <a:picLocks noChangeAspect="1"/>
          </p:cNvPicPr>
          <p:nvPr>
            <p:ph type="pic" sz="quarter" idx="10"/>
          </p:nvPr>
        </p:nvPicPr>
        <p:blipFill>
          <a:blip r:embed="rId2"/>
          <a:stretch>
            <a:fillRect/>
          </a:stretch>
        </p:blipFill>
        <p:spPr>
          <a:xfrm>
            <a:off x="6236335" y="0"/>
            <a:ext cx="5753100" cy="6858000"/>
          </a:xfrm>
          <a:prstGeom prst="rect">
            <a:avLst/>
          </a:prstGeom>
        </p:spPr>
      </p:pic>
      <p:pic>
        <p:nvPicPr>
          <p:cNvPr id="3" name="Picture 2" descr="Логотип 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35905"/>
            <a:ext cx="2094865" cy="15220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over dir="d"/>
      </p:transition>
    </mc:Choice>
    <mc:Fallback>
      <p:transition spd="slow">
        <p:cover dir="d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01545" y="953337"/>
            <a:ext cx="5325110" cy="2248535"/>
            <a:chOff x="949888" y="436265"/>
            <a:chExt cx="5325110" cy="2248535"/>
          </a:xfrm>
        </p:grpSpPr>
        <p:sp>
          <p:nvSpPr>
            <p:cNvPr id="8" name="文本框 7"/>
            <p:cNvSpPr txBox="1"/>
            <p:nvPr/>
          </p:nvSpPr>
          <p:spPr>
            <a:xfrm>
              <a:off x="949888" y="436265"/>
              <a:ext cx="187036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6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1</a:t>
              </a:r>
              <a:endParaRPr lang="zh-CN" altLang="en-US" sz="9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9" name="文本框 8"/>
            <p:cNvSpPr txBox="1"/>
            <p:nvPr>
              <p:custDataLst>
                <p:tags r:id="rId1"/>
              </p:custDataLst>
            </p:nvPr>
          </p:nvSpPr>
          <p:spPr>
            <a:xfrm>
              <a:off x="1797613" y="1341775"/>
              <a:ext cx="4477385" cy="1343025"/>
            </a:xfrm>
            <a:prstGeom prst="rect">
              <a:avLst/>
            </a:prstGeom>
            <a:noFill/>
          </p:spPr>
          <p:txBody>
            <a:bodyPr wrap="square" anchor="b" anchorCtr="0"/>
            <a:lstStyle>
              <a:defPPr>
                <a:defRPr lang="zh-CN"/>
              </a:defPPr>
              <a:lvl1pPr>
                <a:defRPr>
                  <a:solidFill>
                    <a:srgbClr val="474546"/>
                  </a:solidFill>
                  <a:latin typeface="+mj-lt"/>
                </a:defRPr>
              </a:lvl1pPr>
            </a:lstStyle>
            <a:p>
              <a:r>
                <a:rPr lang="en-US" sz="20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Следует рекомендовать потребление углеводов в составе </a:t>
              </a:r>
              <a:r>
                <a:rPr lang="en-US" sz="2000" u="sng">
                  <a:solidFill>
                    <a:schemeClr val="accent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овощей, цельнозерновых, молочных продуктов</a:t>
              </a:r>
              <a:r>
                <a:rPr lang="ru-RU" sz="2000" u="sng">
                  <a:solidFill>
                    <a:schemeClr val="accent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.</a:t>
              </a:r>
              <a:endParaRPr lang="en-US" sz="2000" u="sng">
                <a:solidFill>
                  <a:schemeClr val="accent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  <a:p>
              <a:r>
                <a:rPr lang="en-US" sz="20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Важно включать в рацион продукты, богатые</a:t>
              </a:r>
              <a:r>
                <a:rPr lang="ru-RU" altLang="en-US" sz="20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 </a:t>
              </a:r>
              <a:r>
                <a:rPr lang="en-US" sz="2000" u="sng">
                  <a:solidFill>
                    <a:schemeClr val="accent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моно</a:t>
              </a:r>
              <a:r>
                <a:rPr lang="ru-RU" altLang="en-US" sz="2000" u="sng">
                  <a:solidFill>
                    <a:schemeClr val="accent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 </a:t>
              </a:r>
              <a:r>
                <a:rPr lang="en-US" sz="2000" u="sng">
                  <a:solidFill>
                    <a:schemeClr val="accent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- и полиненасыщенными жирными кислотами</a:t>
              </a:r>
              <a:endParaRPr lang="en-US" sz="2000" u="sng">
                <a:solidFill>
                  <a:schemeClr val="accent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  <a:p>
              <a:r>
                <a:rPr lang="en-US" sz="20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(рыба, растительные масла).</a:t>
              </a:r>
              <a:endParaRPr lang="en-US" sz="20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endParaRPr>
            </a:p>
            <a:p>
              <a:endParaRPr lang="en-US" altLang="zh-CN" sz="2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</p:txBody>
        </p:sp>
        <p:sp>
          <p:nvSpPr>
            <p:cNvPr id="10" name="文本框 9"/>
            <p:cNvSpPr txBox="1"/>
            <p:nvPr>
              <p:custDataLst>
                <p:tags r:id="rId2"/>
              </p:custDataLst>
            </p:nvPr>
          </p:nvSpPr>
          <p:spPr>
            <a:xfrm>
              <a:off x="1912012" y="2231606"/>
              <a:ext cx="2649102" cy="296255"/>
            </a:xfrm>
            <a:prstGeom prst="rect">
              <a:avLst/>
            </a:prstGeom>
          </p:spPr>
          <p:txBody>
            <a:bodyPr wrap="square" lIns="90000" tIns="46800" rIns="90000" bIns="46800">
              <a:normAutofit lnSpcReduction="10000"/>
            </a:bodyPr>
            <a:lstStyle>
              <a:defPPr>
                <a:defRPr lang="zh-CN"/>
              </a:defPPr>
              <a:lvl1pPr algn="just">
                <a:defRPr sz="1400">
                  <a:solidFill>
                    <a:srgbClr val="474546"/>
                  </a:solidFill>
                </a:defRPr>
              </a:lvl1pPr>
            </a:lstStyle>
            <a:p>
              <a:pPr algn="l"/>
              <a:endParaRPr lang="en-US" altLang="zh-CN" dirty="0">
                <a:solidFill>
                  <a:schemeClr val="tx1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01229" y="3206952"/>
            <a:ext cx="5403850" cy="2183765"/>
            <a:chOff x="1081968" y="553105"/>
            <a:chExt cx="5403850" cy="2183765"/>
          </a:xfrm>
        </p:grpSpPr>
        <p:sp>
          <p:nvSpPr>
            <p:cNvPr id="27" name="文本框 26"/>
            <p:cNvSpPr txBox="1"/>
            <p:nvPr/>
          </p:nvSpPr>
          <p:spPr>
            <a:xfrm>
              <a:off x="1081968" y="828060"/>
              <a:ext cx="187036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6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2</a:t>
              </a:r>
              <a:endParaRPr lang="zh-CN" altLang="en-US" sz="9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8" name="文本框 27"/>
            <p:cNvSpPr txBox="1"/>
            <p:nvPr>
              <p:custDataLst>
                <p:tags r:id="rId3"/>
              </p:custDataLst>
            </p:nvPr>
          </p:nvSpPr>
          <p:spPr>
            <a:xfrm>
              <a:off x="2008433" y="553105"/>
              <a:ext cx="4477385" cy="2183765"/>
            </a:xfrm>
            <a:prstGeom prst="rect">
              <a:avLst/>
            </a:prstGeom>
            <a:noFill/>
          </p:spPr>
          <p:txBody>
            <a:bodyPr wrap="square" anchor="b" anchorCtr="0"/>
            <a:lstStyle>
              <a:defPPr>
                <a:defRPr lang="zh-CN"/>
              </a:defPPr>
              <a:lvl1pPr>
                <a:defRPr>
                  <a:solidFill>
                    <a:srgbClr val="474546"/>
                  </a:solidFill>
                  <a:latin typeface="+mj-lt"/>
                </a:defRPr>
              </a:lvl1pPr>
            </a:lstStyle>
            <a:p>
              <a:r>
                <a:rPr lang="en-US" sz="2000" u="sng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Не доказана польза</a:t>
              </a:r>
              <a:r>
                <a:rPr lang="en-US" sz="20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 от употребления </a:t>
              </a:r>
              <a:endParaRPr lang="en-US" sz="20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  <a:p>
              <a:r>
                <a:rPr lang="en-US" sz="20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при СД препаратов в виде </a:t>
              </a:r>
              <a:r>
                <a:rPr lang="en-US" sz="2000" u="sng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витаминов </a:t>
              </a:r>
              <a:endParaRPr lang="en-US" sz="20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  <a:p>
              <a:r>
                <a:rPr lang="en-US" sz="20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(</a:t>
              </a:r>
              <a:r>
                <a:rPr lang="en-US" sz="2000" i="1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при отсутствие признаков авитаминоза</a:t>
              </a:r>
              <a:r>
                <a:rPr lang="en-US" sz="20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), антиоксидантов, микроэлементов</a:t>
              </a:r>
              <a:r>
                <a:rPr lang="ru-RU" altLang="en-US" sz="20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.</a:t>
              </a:r>
              <a:endParaRPr lang="en-US" sz="20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endParaRPr>
            </a:p>
            <a:p>
              <a:r>
                <a:rPr lang="en-US" sz="20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Допустимо умеренное потребление </a:t>
              </a:r>
              <a:r>
                <a:rPr lang="en-US" sz="2000" u="sng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некалорийных сахарозаменителей</a:t>
              </a:r>
              <a:r>
                <a:rPr lang="en-US"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.</a:t>
              </a:r>
              <a:endPara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</p:grpSp>
      <p:pic>
        <p:nvPicPr>
          <p:cNvPr id="11" name="Picture 10" descr="овощм"/>
          <p:cNvPicPr>
            <a:picLocks noChangeAspect="1"/>
          </p:cNvPicPr>
          <p:nvPr/>
        </p:nvPicPr>
        <p:blipFill>
          <a:blip r:embed="rId4"/>
          <a:srcRect l="260" t="-804" r="-260" b="804"/>
          <a:stretch>
            <a:fillRect/>
          </a:stretch>
        </p:blipFill>
        <p:spPr>
          <a:xfrm rot="480000">
            <a:off x="6125210" y="118745"/>
            <a:ext cx="2777490" cy="1918970"/>
          </a:xfrm>
          <a:prstGeom prst="roundRect">
            <a:avLst/>
          </a:prstGeom>
        </p:spPr>
      </p:pic>
      <p:pic>
        <p:nvPicPr>
          <p:cNvPr id="12" name="Picture 11" descr="хлеб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20000">
            <a:off x="9042400" y="577850"/>
            <a:ext cx="3056255" cy="2037715"/>
          </a:xfrm>
          <a:prstGeom prst="roundRect">
            <a:avLst/>
          </a:prstGeom>
        </p:spPr>
      </p:pic>
      <p:pic>
        <p:nvPicPr>
          <p:cNvPr id="13" name="Picture 12" descr="молок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180000">
            <a:off x="6540500" y="2400300"/>
            <a:ext cx="3084195" cy="2056765"/>
          </a:xfrm>
          <a:prstGeom prst="roundRect">
            <a:avLst/>
          </a:prstGeom>
        </p:spPr>
      </p:pic>
      <p:pic>
        <p:nvPicPr>
          <p:cNvPr id="14" name="Picture 13" descr="рыба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480000">
            <a:off x="6336030" y="4991100"/>
            <a:ext cx="3026410" cy="1701800"/>
          </a:xfrm>
          <a:prstGeom prst="roundRect">
            <a:avLst/>
          </a:prstGeom>
        </p:spPr>
      </p:pic>
      <p:pic>
        <p:nvPicPr>
          <p:cNvPr id="7" name="Picture Placeholder 6" descr="сх"/>
          <p:cNvPicPr>
            <a:picLocks noChangeAspect="1"/>
          </p:cNvPicPr>
          <p:nvPr>
            <p:ph type="pic" sz="quarter" idx="10"/>
          </p:nvPr>
        </p:nvPicPr>
        <p:blipFill>
          <a:blip r:embed="rId8"/>
          <a:stretch>
            <a:fillRect/>
          </a:stretch>
        </p:blipFill>
        <p:spPr>
          <a:xfrm rot="21240000">
            <a:off x="9165590" y="4064000"/>
            <a:ext cx="2933065" cy="1958975"/>
          </a:xfrm>
          <a:prstGeom prst="roundRect">
            <a:avLst/>
          </a:prstGeom>
        </p:spPr>
      </p:pic>
      <p:pic>
        <p:nvPicPr>
          <p:cNvPr id="3" name="Picture 2" descr="Логотип (1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5335905"/>
            <a:ext cx="2094865" cy="15220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76861" y="1292225"/>
            <a:ext cx="5739765" cy="3655695"/>
            <a:chOff x="597701" y="584855"/>
            <a:chExt cx="6030258" cy="3655695"/>
          </a:xfrm>
        </p:grpSpPr>
        <p:sp>
          <p:nvSpPr>
            <p:cNvPr id="8" name="文本框 7"/>
            <p:cNvSpPr txBox="1"/>
            <p:nvPr/>
          </p:nvSpPr>
          <p:spPr>
            <a:xfrm>
              <a:off x="597701" y="1491635"/>
              <a:ext cx="1870363" cy="1568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6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1</a:t>
              </a:r>
              <a:endParaRPr lang="zh-CN" altLang="en-US" sz="9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9" name="文本框 8"/>
            <p:cNvSpPr txBox="1"/>
            <p:nvPr>
              <p:custDataLst>
                <p:tags r:id="rId1"/>
              </p:custDataLst>
            </p:nvPr>
          </p:nvSpPr>
          <p:spPr>
            <a:xfrm>
              <a:off x="1590402" y="584855"/>
              <a:ext cx="5037557" cy="3655695"/>
            </a:xfrm>
            <a:prstGeom prst="rect">
              <a:avLst/>
            </a:prstGeom>
            <a:noFill/>
          </p:spPr>
          <p:txBody>
            <a:bodyPr wrap="square" anchor="b" anchorCtr="0"/>
            <a:lstStyle>
              <a:defPPr>
                <a:defRPr lang="zh-CN"/>
              </a:defPPr>
              <a:lvl1pPr>
                <a:defRPr>
                  <a:solidFill>
                    <a:srgbClr val="474546"/>
                  </a:solidFill>
                  <a:latin typeface="+mj-lt"/>
                </a:defRPr>
              </a:lvl1pPr>
            </a:lstStyle>
            <a:p>
              <a:r>
                <a:rPr lang="en-US" sz="20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Употребление алкогольных напитков возможно в количестве не более </a:t>
              </a:r>
              <a:endParaRPr lang="en-US" sz="20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  <a:p>
              <a:r>
                <a:rPr lang="en-US" sz="2000" u="sng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1 условной единицы для женщин</a:t>
              </a:r>
              <a:r>
                <a:rPr lang="en-US" sz="20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 и </a:t>
              </a:r>
              <a:endParaRPr lang="en-US" sz="20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  <a:p>
              <a:r>
                <a:rPr lang="en-US" sz="2000" u="sng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2 условных единиц для мужчин</a:t>
              </a:r>
              <a:r>
                <a:rPr lang="en-US" sz="20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 в сутки </a:t>
              </a:r>
              <a:endParaRPr lang="en-US" sz="20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  <a:p>
              <a:r>
                <a:rPr lang="en-US" sz="2000">
                  <a:solidFill>
                    <a:srgbClr val="2F5597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(но не ежедневно)</a:t>
              </a:r>
              <a:r>
                <a:rPr lang="en-US" sz="20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 при отсутствии алкогольной зависимости, панкреатита, выраженной нейропатии</a:t>
              </a:r>
              <a:r>
                <a:rPr lang="ru-RU" altLang="en-US" sz="20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.</a:t>
              </a:r>
              <a:endParaRPr lang="en-US" sz="20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  <a:p>
              <a:r>
                <a:rPr lang="en-US" sz="20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Одна условная единица соответствует </a:t>
              </a:r>
              <a:endParaRPr lang="en-US" sz="20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  <a:p>
              <a:r>
                <a:rPr lang="en-US" sz="2000" u="sng">
                  <a:solidFill>
                    <a:schemeClr val="accent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15 г спирта, или примерно 40 г крепких напитков, или 140 г вина, или 300 г пива</a:t>
              </a:r>
              <a:r>
                <a:rPr lang="en-US" sz="2000" u="sng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.</a:t>
              </a:r>
              <a:endParaRPr lang="en-US" sz="2000" u="sng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altLang="zh-CN" sz="2000" u="sng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</p:grpSp>
      <p:sp>
        <p:nvSpPr>
          <p:cNvPr id="4" name="Text Box 3"/>
          <p:cNvSpPr txBox="1"/>
          <p:nvPr/>
        </p:nvSpPr>
        <p:spPr>
          <a:xfrm>
            <a:off x="1241425" y="4685665"/>
            <a:ext cx="427101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0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Употребление алкоголя увеличивает риск гипогликемии</a:t>
            </a:r>
            <a:r>
              <a:rPr lang="ru-RU" altLang="en-US" sz="20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!!!</a:t>
            </a:r>
            <a:endParaRPr lang="ru-RU" altLang="en-US" sz="2000" dirty="0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6" name="Picture Placeholder 5" descr="алко"/>
          <p:cNvPicPr>
            <a:picLocks noChangeAspect="1"/>
          </p:cNvPicPr>
          <p:nvPr>
            <p:ph type="pic" sz="quarter" idx="10"/>
          </p:nvPr>
        </p:nvPicPr>
        <p:blipFill>
          <a:blip r:embed="rId2"/>
          <a:stretch>
            <a:fillRect/>
          </a:stretch>
        </p:blipFill>
        <p:spPr>
          <a:xfrm>
            <a:off x="6837045" y="1393825"/>
            <a:ext cx="4870450" cy="4660900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393065" y="360680"/>
            <a:ext cx="818261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ru-RU" altLang="en-US" sz="3600">
                <a:latin typeface="Times New Roman" panose="02020603050405020304" charset="0"/>
                <a:cs typeface="Times New Roman" panose="02020603050405020304" charset="0"/>
              </a:rPr>
              <a:t>АЛКОГОЛЬ ПРИ СХАРНОМ ДИАБЕТЕ</a:t>
            </a:r>
            <a:endParaRPr lang="ru-RU" altLang="en-US" sz="36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5" name="Picture 4" descr="Логотип 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35905"/>
            <a:ext cx="2094865" cy="15220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>
            <p:custDataLst>
              <p:tags r:id="rId1"/>
            </p:custDataLst>
          </p:nvPr>
        </p:nvSpPr>
        <p:spPr>
          <a:xfrm>
            <a:off x="848360" y="2094865"/>
            <a:ext cx="6285865" cy="1384935"/>
          </a:xfrm>
          <a:prstGeom prst="rect">
            <a:avLst/>
          </a:prstGeom>
          <a:noFill/>
        </p:spPr>
        <p:txBody>
          <a:bodyPr wrap="square" anchor="b" anchorCtr="0"/>
          <a:lstStyle>
            <a:defPPr>
              <a:defRPr lang="zh-CN"/>
            </a:defPPr>
            <a:lvl1pPr>
              <a:defRPr>
                <a:solidFill>
                  <a:srgbClr val="474546"/>
                </a:solidFill>
                <a:latin typeface="+mj-lt"/>
              </a:defRPr>
            </a:lvl1pPr>
          </a:lstStyle>
          <a:p>
            <a:pPr indent="0">
              <a:buFont typeface="Arial" panose="020B0604020202020204" pitchFamily="34" charset="0"/>
              <a:buNone/>
            </a:pP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>
                <a:latin typeface="Times New Roman" panose="02020603050405020304" charset="0"/>
                <a:cs typeface="Times New Roman" panose="02020603050405020304" charset="0"/>
                <a:sym typeface="+mn-ea"/>
                <a:hlinkClick r:id="rId2" action="ppaction://hlinksldjump"/>
              </a:rPr>
              <a:t>«зеленая группа»</a:t>
            </a:r>
            <a:r>
              <a:rPr lang="en-US" sz="2800">
                <a:latin typeface="Times New Roman" panose="02020603050405020304" charset="0"/>
                <a:cs typeface="Times New Roman" panose="02020603050405020304" charset="0"/>
                <a:sym typeface="+mn-ea"/>
              </a:rPr>
              <a:t>;</a:t>
            </a:r>
            <a:endParaRPr lang="en-US" sz="2800"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>
                <a:latin typeface="Times New Roman" panose="02020603050405020304" charset="0"/>
                <a:cs typeface="Times New Roman" panose="02020603050405020304" charset="0"/>
                <a:sym typeface="+mn-ea"/>
                <a:hlinkClick r:id="rId3" action="ppaction://hlinksldjump"/>
              </a:rPr>
              <a:t>«желтая группа»</a:t>
            </a:r>
            <a:r>
              <a:rPr lang="en-US" sz="2800">
                <a:latin typeface="Times New Roman" panose="02020603050405020304" charset="0"/>
                <a:cs typeface="Times New Roman" panose="02020603050405020304" charset="0"/>
                <a:sym typeface="+mn-ea"/>
              </a:rPr>
              <a:t>;</a:t>
            </a:r>
            <a:endParaRPr lang="en-US" sz="2800"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>
                <a:latin typeface="Times New Roman" panose="02020603050405020304" charset="0"/>
                <a:cs typeface="Times New Roman" panose="02020603050405020304" charset="0"/>
                <a:sym typeface="+mn-ea"/>
                <a:hlinkClick r:id="rId4" action="ppaction://hlinksldjump"/>
              </a:rPr>
              <a:t>«красная группа»</a:t>
            </a:r>
            <a:r>
              <a:rPr lang="ru-RU" altLang="en-US" sz="3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.</a:t>
            </a:r>
            <a:endParaRPr lang="ru-RU" altLang="en-US" sz="32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3" name="文本框 3"/>
          <p:cNvSpPr txBox="1"/>
          <p:nvPr/>
        </p:nvSpPr>
        <p:spPr>
          <a:xfrm>
            <a:off x="194945" y="986790"/>
            <a:ext cx="48875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ru-RU" altLang="en-US" sz="3200" dirty="0">
                <a:latin typeface="Times New Roman" panose="02020603050405020304" charset="0"/>
                <a:ea typeface="Microsoft YaHei" panose="020B0503020204020204" pitchFamily="34" charset="-122"/>
                <a:cs typeface="Times New Roman" panose="02020603050405020304" charset="0"/>
                <a:sym typeface="Arial" panose="020B0604020202020204" pitchFamily="34" charset="0"/>
              </a:rPr>
              <a:t>ИДЕАЛЬНАЯ ТАРЕЛКА:</a:t>
            </a:r>
            <a:endParaRPr lang="ru-RU" altLang="en-US" sz="3200" dirty="0">
              <a:latin typeface="Times New Roman" panose="02020603050405020304" charset="0"/>
              <a:ea typeface="Microsoft YaHei" panose="020B0503020204020204" pitchFamily="34" charset="-122"/>
              <a:cs typeface="Times New Roman" panose="02020603050405020304" charset="0"/>
              <a:sym typeface="Arial" panose="020B0604020202020204" pitchFamily="34" charset="0"/>
            </a:endParaRPr>
          </a:p>
        </p:txBody>
      </p:sp>
      <p:pic>
        <p:nvPicPr>
          <p:cNvPr id="2" name="Picture Placeholder 1" descr="идтар"/>
          <p:cNvPicPr>
            <a:picLocks noChangeAspect="1"/>
          </p:cNvPicPr>
          <p:nvPr>
            <p:ph type="pic" sz="quarter" idx="10"/>
          </p:nvPr>
        </p:nvPicPr>
        <p:blipFill>
          <a:blip r:embed="rId5"/>
          <a:stretch>
            <a:fillRect/>
          </a:stretch>
        </p:blipFill>
        <p:spPr>
          <a:xfrm>
            <a:off x="5140325" y="78740"/>
            <a:ext cx="6971030" cy="6778625"/>
          </a:xfrm>
          <a:prstGeom prst="rect">
            <a:avLst/>
          </a:prstGeom>
        </p:spPr>
      </p:pic>
      <p:pic>
        <p:nvPicPr>
          <p:cNvPr id="4" name="Picture 3" descr="Логотип (1)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335905"/>
            <a:ext cx="2094865" cy="15220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7"/>
          <p:cNvSpPr txBox="1"/>
          <p:nvPr>
            <p:custDataLst>
              <p:tags r:id="rId1"/>
            </p:custDataLst>
          </p:nvPr>
        </p:nvSpPr>
        <p:spPr>
          <a:xfrm>
            <a:off x="1917700" y="198755"/>
            <a:ext cx="7516495" cy="997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4572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latin typeface="Tempus Sans ITC" panose="04020404030D07020202" pitchFamily="82" charset="0"/>
                <a:ea typeface="YouYuan" panose="02010509060101010101" pitchFamily="49" charset="-122"/>
              </a:defRPr>
            </a:lvl6pPr>
            <a:lvl7pPr marL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latin typeface="Tempus Sans ITC" panose="04020404030D07020202" pitchFamily="82" charset="0"/>
                <a:ea typeface="YouYuan" panose="02010509060101010101" pitchFamily="49" charset="-122"/>
              </a:defRPr>
            </a:lvl7pPr>
            <a:lvl8pPr marL="13716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latin typeface="Tempus Sans ITC" panose="04020404030D07020202" pitchFamily="82" charset="0"/>
                <a:ea typeface="YouYuan" panose="02010509060101010101" pitchFamily="49" charset="-122"/>
              </a:defRPr>
            </a:lvl8pPr>
            <a:lvl9pPr marL="1828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latin typeface="Tempus Sans ITC" panose="04020404030D07020202" pitchFamily="82" charset="0"/>
                <a:ea typeface="YouYuan" panose="02010509060101010101" pitchFamily="49" charset="-122"/>
              </a:defRPr>
            </a:lvl9pPr>
          </a:lstStyle>
          <a:p>
            <a:r>
              <a:rPr lang="ru-RU" altLang="en-US" dirty="0">
                <a:solidFill>
                  <a:srgbClr val="00B050"/>
                </a:solidFill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«ЗЕЛЕНАЯ ГРУППА» </a:t>
            </a:r>
            <a:endParaRPr lang="ru-RU" altLang="en-US" dirty="0">
              <a:solidFill>
                <a:srgbClr val="00B050"/>
              </a:solidFill>
              <a:latin typeface="Times New Roman" panose="02020603050405020304" charset="0"/>
              <a:cs typeface="Times New Roman" panose="02020603050405020304" charset="0"/>
              <a:sym typeface="Arial" panose="020B0604020202020204" pitchFamily="34" charset="0"/>
            </a:endParaRPr>
          </a:p>
          <a:p>
            <a:r>
              <a:rPr lang="ru-RU" altLang="en-US" dirty="0">
                <a:solidFill>
                  <a:srgbClr val="00B050"/>
                </a:solidFill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(продукты употребляемые без ограничения)</a:t>
            </a:r>
            <a:endParaRPr lang="ru-RU" altLang="en-US" dirty="0">
              <a:solidFill>
                <a:srgbClr val="00B050"/>
              </a:solidFill>
              <a:latin typeface="Times New Roman" panose="02020603050405020304" charset="0"/>
              <a:cs typeface="Times New Roman" panose="02020603050405020304" charset="0"/>
              <a:sym typeface="Arial" panose="020B0604020202020204" pitchFamily="34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4826000" y="3244850"/>
            <a:ext cx="2540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/>
              <a:t>v</a:t>
            </a:r>
            <a:endParaRPr lang="en-US"/>
          </a:p>
        </p:txBody>
      </p:sp>
      <p:pic>
        <p:nvPicPr>
          <p:cNvPr id="6" name="Picture Placeholder 5" descr="крачная желтая зеленая"/>
          <p:cNvPicPr>
            <a:picLocks noChangeAspect="1"/>
          </p:cNvPicPr>
          <p:nvPr>
            <p:ph type="pic" sz="quarter" idx="10"/>
          </p:nvPr>
        </p:nvPicPr>
        <p:blipFill>
          <a:blip r:embed="rId2"/>
          <a:srcRect t="68519" b="302"/>
          <a:stretch>
            <a:fillRect/>
          </a:stretch>
        </p:blipFill>
        <p:spPr>
          <a:xfrm>
            <a:off x="1316355" y="1196975"/>
            <a:ext cx="8980805" cy="5661025"/>
          </a:xfrm>
          <a:prstGeom prst="rect">
            <a:avLst/>
          </a:prstGeom>
        </p:spPr>
      </p:pic>
      <p:pic>
        <p:nvPicPr>
          <p:cNvPr id="2" name="Picture 1" descr="Логотип 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35905"/>
            <a:ext cx="2094865" cy="15220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push dir="u"/>
      </p:transition>
    </mc:Choice>
    <mc:Fallback>
      <p:transition spd="slow">
        <p:push dir="u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直接连接符 6"/>
          <p:cNvCxnSpPr/>
          <p:nvPr/>
        </p:nvCxnSpPr>
        <p:spPr>
          <a:xfrm>
            <a:off x="5659520" y="1957070"/>
            <a:ext cx="65325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7"/>
          <p:cNvSpPr txBox="1"/>
          <p:nvPr>
            <p:custDataLst>
              <p:tags r:id="rId1"/>
            </p:custDataLst>
          </p:nvPr>
        </p:nvSpPr>
        <p:spPr>
          <a:xfrm>
            <a:off x="924560" y="323215"/>
            <a:ext cx="10255250" cy="1280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4572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latin typeface="Tempus Sans ITC" panose="04020404030D07020202" pitchFamily="82" charset="0"/>
                <a:ea typeface="YouYuan" panose="02010509060101010101" pitchFamily="49" charset="-122"/>
              </a:defRPr>
            </a:lvl6pPr>
            <a:lvl7pPr marL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latin typeface="Tempus Sans ITC" panose="04020404030D07020202" pitchFamily="82" charset="0"/>
                <a:ea typeface="YouYuan" panose="02010509060101010101" pitchFamily="49" charset="-122"/>
              </a:defRPr>
            </a:lvl7pPr>
            <a:lvl8pPr marL="13716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latin typeface="Tempus Sans ITC" panose="04020404030D07020202" pitchFamily="82" charset="0"/>
                <a:ea typeface="YouYuan" panose="02010509060101010101" pitchFamily="49" charset="-122"/>
              </a:defRPr>
            </a:lvl8pPr>
            <a:lvl9pPr marL="1828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latin typeface="Tempus Sans ITC" panose="04020404030D07020202" pitchFamily="82" charset="0"/>
                <a:ea typeface="YouYuan" panose="02010509060101010101" pitchFamily="49" charset="-122"/>
              </a:defRPr>
            </a:lvl9pPr>
          </a:lstStyle>
          <a:p>
            <a:r>
              <a:rPr lang="en-US">
                <a:solidFill>
                  <a:srgbClr val="FFC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«</a:t>
            </a:r>
            <a:r>
              <a:rPr lang="ru-RU" altLang="en-US">
                <a:solidFill>
                  <a:srgbClr val="FFC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ЖЕЛТАЯ ГРУППА</a:t>
            </a:r>
            <a:r>
              <a:rPr lang="en-US">
                <a:solidFill>
                  <a:srgbClr val="FFC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» </a:t>
            </a:r>
            <a:endParaRPr lang="en-US">
              <a:solidFill>
                <a:srgbClr val="FFC000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r>
              <a:rPr lang="en-US">
                <a:solidFill>
                  <a:srgbClr val="FFC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(продукты, которые следует употреблять в умеренном количестве или по принципу «дели пополам»)</a:t>
            </a:r>
            <a:endParaRPr lang="en-US" altLang="zh-CN" dirty="0">
              <a:solidFill>
                <a:srgbClr val="FFC000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2" name="Picture Placeholder 1" descr="крачная желтая зеленая"/>
          <p:cNvPicPr>
            <a:picLocks noChangeAspect="1"/>
          </p:cNvPicPr>
          <p:nvPr>
            <p:ph type="pic" sz="quarter" idx="10"/>
          </p:nvPr>
        </p:nvPicPr>
        <p:blipFill>
          <a:blip r:embed="rId2"/>
          <a:srcRect t="38180" b="28978"/>
          <a:stretch>
            <a:fillRect/>
          </a:stretch>
        </p:blipFill>
        <p:spPr>
          <a:xfrm>
            <a:off x="2136775" y="1718310"/>
            <a:ext cx="7739380" cy="5139690"/>
          </a:xfrm>
          <a:prstGeom prst="rect">
            <a:avLst/>
          </a:prstGeom>
        </p:spPr>
      </p:pic>
      <p:pic>
        <p:nvPicPr>
          <p:cNvPr id="3" name="Picture 2" descr="Логотип 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35905"/>
            <a:ext cx="2094865" cy="15220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文本框 7"/>
          <p:cNvSpPr txBox="1"/>
          <p:nvPr>
            <p:custDataLst>
              <p:tags r:id="rId1"/>
            </p:custDataLst>
          </p:nvPr>
        </p:nvSpPr>
        <p:spPr>
          <a:xfrm>
            <a:off x="924560" y="648335"/>
            <a:ext cx="10985500" cy="1282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4572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latin typeface="Tempus Sans ITC" panose="04020404030D07020202" pitchFamily="82" charset="0"/>
                <a:ea typeface="YouYuan" panose="02010509060101010101" pitchFamily="49" charset="-122"/>
              </a:defRPr>
            </a:lvl6pPr>
            <a:lvl7pPr marL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latin typeface="Tempus Sans ITC" panose="04020404030D07020202" pitchFamily="82" charset="0"/>
                <a:ea typeface="YouYuan" panose="02010509060101010101" pitchFamily="49" charset="-122"/>
              </a:defRPr>
            </a:lvl7pPr>
            <a:lvl8pPr marL="13716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latin typeface="Tempus Sans ITC" panose="04020404030D07020202" pitchFamily="82" charset="0"/>
                <a:ea typeface="YouYuan" panose="02010509060101010101" pitchFamily="49" charset="-122"/>
              </a:defRPr>
            </a:lvl8pPr>
            <a:lvl9pPr marL="1828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latin typeface="Tempus Sans ITC" panose="04020404030D07020202" pitchFamily="82" charset="0"/>
                <a:ea typeface="YouYuan" panose="02010509060101010101" pitchFamily="49" charset="-122"/>
              </a:defRPr>
            </a:lvl9pPr>
          </a:lstStyle>
          <a:p>
            <a:r>
              <a:rPr lang="en-US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«</a:t>
            </a:r>
            <a:r>
              <a:rPr lang="ru-RU" altLang="en-US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КРАСНАЯ ГРУППА</a:t>
            </a:r>
            <a:r>
              <a:rPr lang="en-US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» </a:t>
            </a:r>
            <a:endParaRPr lang="en-US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r>
              <a:rPr lang="en-US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(продукты, которые рекомендуется употреблять в минимальном количестве или полностью исключить из рациона).</a:t>
            </a:r>
            <a:endParaRPr lang="en-US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en-US" altLang="zh-CN" dirty="0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2" name="Picture Placeholder 1" descr="крачная желтая зеленая"/>
          <p:cNvPicPr>
            <a:picLocks noChangeAspect="1"/>
          </p:cNvPicPr>
          <p:nvPr>
            <p:ph type="pic" sz="quarter" idx="10"/>
          </p:nvPr>
        </p:nvPicPr>
        <p:blipFill>
          <a:blip r:embed="rId2"/>
          <a:srcRect t="5584" b="60525"/>
          <a:stretch>
            <a:fillRect/>
          </a:stretch>
        </p:blipFill>
        <p:spPr>
          <a:xfrm>
            <a:off x="2331720" y="1589405"/>
            <a:ext cx="7687945" cy="5268595"/>
          </a:xfrm>
          <a:prstGeom prst="rect">
            <a:avLst/>
          </a:prstGeom>
        </p:spPr>
      </p:pic>
      <p:pic>
        <p:nvPicPr>
          <p:cNvPr id="3" name="Picture 2" descr="Логотип 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35905"/>
            <a:ext cx="2094865" cy="15220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omb/>
      </p:transition>
    </mc:Choice>
    <mc:Fallback>
      <p:transition spd="slow">
        <p:comb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648200" y="2289175"/>
            <a:ext cx="7019925" cy="2279015"/>
            <a:chOff x="1172773" y="1388765"/>
            <a:chExt cx="7375208" cy="2279015"/>
          </a:xfrm>
        </p:grpSpPr>
        <p:sp>
          <p:nvSpPr>
            <p:cNvPr id="3" name="文本框 7"/>
            <p:cNvSpPr txBox="1"/>
            <p:nvPr/>
          </p:nvSpPr>
          <p:spPr>
            <a:xfrm>
              <a:off x="1172773" y="1388765"/>
              <a:ext cx="1870363" cy="1568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6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1</a:t>
              </a:r>
              <a:endParaRPr lang="zh-CN" altLang="en-US" sz="9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9" name="文本框 8"/>
            <p:cNvSpPr txBox="1"/>
            <p:nvPr>
              <p:custDataLst>
                <p:tags r:id="rId1"/>
              </p:custDataLst>
            </p:nvPr>
          </p:nvSpPr>
          <p:spPr>
            <a:xfrm>
              <a:off x="1943985" y="1623715"/>
              <a:ext cx="6603996" cy="2044065"/>
            </a:xfrm>
            <a:prstGeom prst="rect">
              <a:avLst/>
            </a:prstGeom>
            <a:noFill/>
          </p:spPr>
          <p:txBody>
            <a:bodyPr wrap="square" anchor="b" anchorCtr="0"/>
            <a:lstStyle>
              <a:defPPr>
                <a:defRPr lang="zh-CN"/>
              </a:defPPr>
              <a:lvl1pPr>
                <a:defRPr>
                  <a:solidFill>
                    <a:srgbClr val="474546"/>
                  </a:solidFill>
                  <a:latin typeface="+mj-lt"/>
                </a:defRPr>
              </a:lvl1pPr>
            </a:lstStyle>
            <a:p>
              <a:r>
                <a:rPr lang="en-US" sz="2000" i="1">
                  <a:solidFill>
                    <a:srgbClr val="2F5597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«Гречневая крупа не повышает сахар крови».</a:t>
              </a:r>
              <a:endParaRPr lang="en-US" sz="2000" i="1">
                <a:solidFill>
                  <a:srgbClr val="2F5597"/>
                </a:solidFill>
                <a:latin typeface="Times New Roman" panose="02020603050405020304" charset="0"/>
                <a:cs typeface="Times New Roman" panose="02020603050405020304" charset="0"/>
              </a:endParaRPr>
            </a:p>
            <a:p>
              <a:r>
                <a:rPr lang="en-US" sz="20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В советское время гречневую крупу даже выдавали пациентам с сахарным диабетом по талонам. </a:t>
              </a:r>
              <a:endParaRPr lang="en-US" sz="20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  <a:p>
              <a:r>
                <a:rPr lang="en-US" sz="20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Однако, на самом деле этот продукт оказывает </a:t>
              </a:r>
              <a:r>
                <a:rPr lang="en-US" sz="2000" b="1" u="sng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умеренное сахароповышающее действие</a:t>
              </a:r>
              <a:r>
                <a:rPr lang="en-US" sz="20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 – такое же, как и любая другая «рассыпчатая» каша (рис, пшено и т.п.), и не имеет принципиальных преимуществ перед другими крупам</a:t>
              </a:r>
              <a:r>
                <a:rPr lang="en-US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и.</a:t>
              </a:r>
              <a:endParaRPr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</p:grpSp>
      <p:sp>
        <p:nvSpPr>
          <p:cNvPr id="4" name="Text Box 3"/>
          <p:cNvSpPr txBox="1"/>
          <p:nvPr/>
        </p:nvSpPr>
        <p:spPr>
          <a:xfrm>
            <a:off x="833438" y="125095"/>
            <a:ext cx="92633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dist"/>
            <a:r>
              <a:rPr lang="ru-RU" altLang="en-US" sz="3200" dirty="0">
                <a:latin typeface="Times New Roman" panose="02020603050405020304" charset="0"/>
                <a:ea typeface="Microsoft YaHei" panose="020B0503020204020204" pitchFamily="34" charset="-122"/>
                <a:cs typeface="Times New Roman" panose="02020603050405020304" charset="0"/>
                <a:sym typeface="Arial" panose="020B0604020202020204" pitchFamily="34" charset="0"/>
              </a:rPr>
              <a:t>МИФЫ О ПИТАНИИ ПРИ САХАРНОМ ДИАБЕТЕ</a:t>
            </a:r>
            <a:endParaRPr lang="ru-RU" altLang="en-US" sz="3200" dirty="0">
              <a:latin typeface="Times New Roman" panose="02020603050405020304" charset="0"/>
              <a:ea typeface="Microsoft YaHei" panose="020B0503020204020204" pitchFamily="34" charset="-122"/>
              <a:cs typeface="Times New Roman" panose="02020603050405020304" charset="0"/>
              <a:sym typeface="Arial" panose="020B0604020202020204" pitchFamily="34" charset="0"/>
            </a:endParaRPr>
          </a:p>
        </p:txBody>
      </p:sp>
      <p:pic>
        <p:nvPicPr>
          <p:cNvPr id="5" name="Picture Placeholder 4" descr="гречка"/>
          <p:cNvPicPr>
            <a:picLocks noChangeAspect="1"/>
          </p:cNvPicPr>
          <p:nvPr>
            <p:ph type="pic" sz="quarter" idx="10"/>
          </p:nvPr>
        </p:nvPicPr>
        <p:blipFill>
          <a:blip r:embed="rId2"/>
          <a:stretch>
            <a:fillRect/>
          </a:stretch>
        </p:blipFill>
        <p:spPr>
          <a:xfrm rot="20700000">
            <a:off x="-572135" y="1494790"/>
            <a:ext cx="5344160" cy="4088130"/>
          </a:xfrm>
          <a:prstGeom prst="roundRect">
            <a:avLst/>
          </a:prstGeom>
        </p:spPr>
      </p:pic>
      <p:pic>
        <p:nvPicPr>
          <p:cNvPr id="6" name="Picture 5" descr="Логотип 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7135" y="0"/>
            <a:ext cx="2094865" cy="15220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 dir="in"/>
      </p:transition>
    </mc:Choice>
    <mc:Fallback>
      <p:transition spd="slow">
        <p:split orient="vert" dir="in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1"/>
          <p:cNvGrpSpPr/>
          <p:nvPr/>
        </p:nvGrpSpPr>
        <p:grpSpPr>
          <a:xfrm>
            <a:off x="4831080" y="1960880"/>
            <a:ext cx="6826885" cy="2490470"/>
            <a:chOff x="1247492" y="1704995"/>
            <a:chExt cx="7172398" cy="2490470"/>
          </a:xfrm>
        </p:grpSpPr>
        <p:sp>
          <p:nvSpPr>
            <p:cNvPr id="2" name="文本框 7"/>
            <p:cNvSpPr txBox="1"/>
            <p:nvPr/>
          </p:nvSpPr>
          <p:spPr>
            <a:xfrm>
              <a:off x="1247492" y="2166005"/>
              <a:ext cx="1870363" cy="1568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zh-CN" sz="96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2</a:t>
              </a:r>
              <a:endParaRPr lang="ru-RU" altLang="zh-CN" sz="9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" name="文本框 8"/>
            <p:cNvSpPr txBox="1"/>
            <p:nvPr>
              <p:custDataLst>
                <p:tags r:id="rId1"/>
              </p:custDataLst>
            </p:nvPr>
          </p:nvSpPr>
          <p:spPr>
            <a:xfrm>
              <a:off x="2124778" y="1704995"/>
              <a:ext cx="6295112" cy="2490470"/>
            </a:xfrm>
            <a:prstGeom prst="rect">
              <a:avLst/>
            </a:prstGeom>
            <a:noFill/>
          </p:spPr>
          <p:txBody>
            <a:bodyPr wrap="square" anchor="b" anchorCtr="0"/>
            <a:lstStyle>
              <a:defPPr>
                <a:defRPr lang="zh-CN"/>
              </a:defPPr>
              <a:lvl1pPr>
                <a:defRPr>
                  <a:solidFill>
                    <a:srgbClr val="474546"/>
                  </a:solidFill>
                  <a:latin typeface="+mj-lt"/>
                </a:defRPr>
              </a:lvl1pPr>
            </a:lstStyle>
            <a:p>
              <a:r>
                <a:rPr lang="en-US" sz="2000" i="1">
                  <a:solidFill>
                    <a:srgbClr val="2F5597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«Мед наполовину состоит из фруктозы, поэтому является сахарозаменителем».</a:t>
              </a:r>
              <a:endParaRPr lang="en-US" sz="2000" i="1">
                <a:solidFill>
                  <a:srgbClr val="2F5597"/>
                </a:solidFill>
                <a:latin typeface="Times New Roman" panose="02020603050405020304" charset="0"/>
                <a:cs typeface="Times New Roman" panose="02020603050405020304" charset="0"/>
              </a:endParaRPr>
            </a:p>
            <a:p>
              <a:r>
                <a:rPr lang="en-US" sz="20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Действительно, , но другая половина – это глюкоза. Молекула пищевого сахара (сахарозы) также состоит из остатка фруктозы и остатка глюкозы. </a:t>
              </a:r>
              <a:endParaRPr lang="en-US" sz="20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  <a:p>
              <a:r>
                <a:rPr lang="en-US" sz="2000" b="1" u="sng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Мед повышает сахар крови так же, как и сахар</a:t>
              </a:r>
              <a:r>
                <a:rPr lang="en-US" sz="20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.</a:t>
              </a:r>
              <a:endParaRPr lang="en-US" sz="20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endParaRPr>
            </a:p>
            <a:p>
              <a:endParaRPr lang="en-US" altLang="zh-CN" sz="2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</p:txBody>
        </p:sp>
      </p:grpSp>
      <p:pic>
        <p:nvPicPr>
          <p:cNvPr id="6" name="Picture Placeholder 5" descr="Honey_Camomiles_Plate_396110"/>
          <p:cNvPicPr>
            <a:picLocks noChangeAspect="1"/>
          </p:cNvPicPr>
          <p:nvPr>
            <p:ph type="pic" sz="quarter" idx="10"/>
          </p:nvPr>
        </p:nvPicPr>
        <p:blipFill>
          <a:blip r:embed="rId2"/>
          <a:srcRect t="9272" r="9684"/>
          <a:stretch>
            <a:fillRect/>
          </a:stretch>
        </p:blipFill>
        <p:spPr>
          <a:xfrm rot="20700000">
            <a:off x="-422910" y="1542415"/>
            <a:ext cx="5222875" cy="4130040"/>
          </a:xfrm>
          <a:prstGeom prst="roundRect">
            <a:avLst/>
          </a:prstGeom>
        </p:spPr>
      </p:pic>
      <p:pic>
        <p:nvPicPr>
          <p:cNvPr id="5" name="Picture 4" descr="Логотип 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7135" y="0"/>
            <a:ext cx="2094865" cy="15220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randomBar dir="vert"/>
      </p:transition>
    </mc:Choice>
    <mc:Fallback>
      <p:transition spd="slow">
        <p:randomBar dir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1"/>
          <p:cNvGrpSpPr/>
          <p:nvPr/>
        </p:nvGrpSpPr>
        <p:grpSpPr>
          <a:xfrm>
            <a:off x="4770755" y="1987553"/>
            <a:ext cx="7070090" cy="2997835"/>
            <a:chOff x="1109395" y="1639337"/>
            <a:chExt cx="7427910" cy="2551430"/>
          </a:xfrm>
        </p:grpSpPr>
        <p:sp>
          <p:nvSpPr>
            <p:cNvPr id="39" name="文本框 7"/>
            <p:cNvSpPr txBox="1"/>
            <p:nvPr/>
          </p:nvSpPr>
          <p:spPr>
            <a:xfrm>
              <a:off x="1109395" y="1925340"/>
              <a:ext cx="1870363" cy="13348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zh-CN" sz="96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3</a:t>
              </a:r>
              <a:endParaRPr lang="ru-RU" altLang="zh-CN" sz="9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0" name="文本框 8"/>
            <p:cNvSpPr txBox="1"/>
            <p:nvPr>
              <p:custDataLst>
                <p:tags r:id="rId1"/>
              </p:custDataLst>
            </p:nvPr>
          </p:nvSpPr>
          <p:spPr>
            <a:xfrm>
              <a:off x="1933309" y="1639337"/>
              <a:ext cx="6603996" cy="2551430"/>
            </a:xfrm>
            <a:prstGeom prst="rect">
              <a:avLst/>
            </a:prstGeom>
            <a:noFill/>
          </p:spPr>
          <p:txBody>
            <a:bodyPr wrap="square" anchor="b" anchorCtr="0"/>
            <a:lstStyle>
              <a:defPPr>
                <a:defRPr lang="zh-CN"/>
              </a:defPPr>
              <a:lvl1pPr>
                <a:defRPr>
                  <a:solidFill>
                    <a:srgbClr val="474546"/>
                  </a:solidFill>
                  <a:latin typeface="+mj-lt"/>
                </a:defRPr>
              </a:lvl1pPr>
            </a:lstStyle>
            <a:p>
              <a:r>
                <a:rPr lang="en-US" sz="2000" i="1">
                  <a:solidFill>
                    <a:srgbClr val="2F5597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«Черный хлеб повышает сахар крови меньше, чем белый».</a:t>
              </a:r>
              <a:endParaRPr lang="en-US" sz="2000" i="1">
                <a:solidFill>
                  <a:srgbClr val="2F5597"/>
                </a:solidFill>
                <a:latin typeface="Times New Roman" panose="02020603050405020304" charset="0"/>
                <a:cs typeface="Times New Roman" panose="02020603050405020304" charset="0"/>
              </a:endParaRPr>
            </a:p>
            <a:p>
              <a:r>
                <a:rPr lang="en-US" sz="20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На самом деле </a:t>
              </a:r>
              <a:r>
                <a:rPr lang="en-US" sz="2000" b="1" u="sng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сахароповышающее действие черного и белого хлеба одинаково</a:t>
              </a:r>
              <a:r>
                <a:rPr lang="en-US" sz="20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. </a:t>
              </a:r>
              <a:endParaRPr lang="en-US" sz="20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  <a:p>
              <a:r>
                <a:rPr lang="en-US" sz="20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Сильнее повышает сахар крови сдобный хлеб, а хлеб с добавлением отрубей или неразмолотых злаков – меньше, чем обычный. </a:t>
              </a:r>
              <a:endParaRPr lang="en-US" sz="20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  <a:p>
              <a:r>
                <a:rPr lang="en-US" sz="20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Сахароповышающее действие </a:t>
              </a:r>
              <a:r>
                <a:rPr lang="en-US" sz="2000" b="1" u="sng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зависит от количества </a:t>
              </a:r>
              <a:r>
                <a:rPr lang="en-US" sz="20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хлеба: понятно, что 1 батон черного хлеба повысит сахар больше, чем 1 кусок белого. </a:t>
              </a:r>
              <a:endParaRPr lang="en-US" sz="20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endParaRPr>
            </a:p>
            <a:p>
              <a:endParaRPr lang="en-US" altLang="zh-CN" sz="2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</p:txBody>
        </p:sp>
      </p:grpSp>
      <p:pic>
        <p:nvPicPr>
          <p:cNvPr id="4" name="Picture Placeholder 3" descr="черн хл"/>
          <p:cNvPicPr>
            <a:picLocks noChangeAspect="1"/>
          </p:cNvPicPr>
          <p:nvPr>
            <p:ph type="pic" sz="quarter" idx="10"/>
          </p:nvPr>
        </p:nvPicPr>
        <p:blipFill>
          <a:blip r:embed="rId2"/>
          <a:srcRect l="15447" t="5258" r="8626"/>
          <a:stretch>
            <a:fillRect/>
          </a:stretch>
        </p:blipFill>
        <p:spPr>
          <a:xfrm rot="20700000">
            <a:off x="-443230" y="1412240"/>
            <a:ext cx="5220970" cy="4342765"/>
          </a:xfrm>
          <a:prstGeom prst="roundRect">
            <a:avLst/>
          </a:prstGeom>
        </p:spPr>
      </p:pic>
      <p:pic>
        <p:nvPicPr>
          <p:cNvPr id="2" name="Picture 1" descr="Логотип 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7135" y="0"/>
            <a:ext cx="2094865" cy="15220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ll/>
      </p:transition>
    </mc:Choice>
    <mc:Fallback>
      <p:transition spd="med">
        <p:pull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1"/>
          <p:cNvGrpSpPr/>
          <p:nvPr/>
        </p:nvGrpSpPr>
        <p:grpSpPr>
          <a:xfrm>
            <a:off x="4841240" y="1959610"/>
            <a:ext cx="7050405" cy="2044065"/>
            <a:chOff x="1172773" y="1612285"/>
            <a:chExt cx="7407230" cy="2044065"/>
          </a:xfrm>
        </p:grpSpPr>
        <p:sp>
          <p:nvSpPr>
            <p:cNvPr id="39" name="文本框 7"/>
            <p:cNvSpPr txBox="1"/>
            <p:nvPr/>
          </p:nvSpPr>
          <p:spPr>
            <a:xfrm>
              <a:off x="1172773" y="1849775"/>
              <a:ext cx="1870363" cy="1568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zh-CN" sz="96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4</a:t>
              </a:r>
              <a:endParaRPr lang="ru-RU" altLang="zh-CN" sz="9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0" name="文本框 8"/>
            <p:cNvSpPr txBox="1"/>
            <p:nvPr>
              <p:custDataLst>
                <p:tags r:id="rId1"/>
              </p:custDataLst>
            </p:nvPr>
          </p:nvSpPr>
          <p:spPr>
            <a:xfrm>
              <a:off x="1976007" y="1612285"/>
              <a:ext cx="6603996" cy="2044065"/>
            </a:xfrm>
            <a:prstGeom prst="rect">
              <a:avLst/>
            </a:prstGeom>
            <a:noFill/>
          </p:spPr>
          <p:txBody>
            <a:bodyPr wrap="square" anchor="b" anchorCtr="0"/>
            <a:lstStyle>
              <a:defPPr>
                <a:defRPr lang="zh-CN"/>
              </a:defPPr>
              <a:lvl1pPr>
                <a:defRPr>
                  <a:solidFill>
                    <a:srgbClr val="474546"/>
                  </a:solidFill>
                  <a:latin typeface="+mj-lt"/>
                </a:defRPr>
              </a:lvl1pPr>
            </a:lstStyle>
            <a:p>
              <a:r>
                <a:rPr lang="en-US" sz="2000" i="1">
                  <a:solidFill>
                    <a:srgbClr val="2F5597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«Несладкие (зеленые) яблоки при диабете допустимы, сладкие – нет».</a:t>
              </a:r>
              <a:endParaRPr lang="en-US" sz="2000" i="1">
                <a:solidFill>
                  <a:srgbClr val="2F5597"/>
                </a:solidFill>
                <a:latin typeface="Times New Roman" panose="02020603050405020304" charset="0"/>
                <a:cs typeface="Times New Roman" panose="02020603050405020304" charset="0"/>
              </a:endParaRPr>
            </a:p>
            <a:p>
              <a:r>
                <a:rPr lang="en-US" sz="20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Однако, дело в том, что вкус яблока зависит от содержания органических кислот, а содержание сахара – </a:t>
              </a:r>
              <a:r>
                <a:rPr lang="en-US" sz="2000" b="1" u="sng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не от цвета, а от размера и зрелости.</a:t>
              </a:r>
              <a:endParaRPr lang="en-US" sz="2000" b="1" u="sng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endParaRPr>
            </a:p>
            <a:p>
              <a:endParaRPr lang="en-US" altLang="zh-CN" sz="2000" b="1" u="sng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</p:txBody>
        </p:sp>
      </p:grpSp>
      <p:pic>
        <p:nvPicPr>
          <p:cNvPr id="3" name="Picture Placeholder 2" descr="яблоко"/>
          <p:cNvPicPr>
            <a:picLocks noChangeAspect="1"/>
          </p:cNvPicPr>
          <p:nvPr>
            <p:ph type="pic" sz="quarter" idx="10"/>
          </p:nvPr>
        </p:nvPicPr>
        <p:blipFill>
          <a:blip r:embed="rId2"/>
          <a:srcRect l="15625" t="695"/>
          <a:stretch>
            <a:fillRect/>
          </a:stretch>
        </p:blipFill>
        <p:spPr>
          <a:xfrm rot="20700000">
            <a:off x="-516255" y="1547495"/>
            <a:ext cx="5319395" cy="4267200"/>
          </a:xfrm>
          <a:prstGeom prst="roundRect">
            <a:avLst/>
          </a:prstGeom>
        </p:spPr>
      </p:pic>
      <p:pic>
        <p:nvPicPr>
          <p:cNvPr id="2" name="Picture 1" descr="Логотип 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7135" y="0"/>
            <a:ext cx="2094865" cy="15220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1"/>
          <p:cNvGrpSpPr/>
          <p:nvPr/>
        </p:nvGrpSpPr>
        <p:grpSpPr>
          <a:xfrm>
            <a:off x="4790440" y="2049780"/>
            <a:ext cx="7111366" cy="2044065"/>
            <a:chOff x="1119402" y="1702455"/>
            <a:chExt cx="7471276" cy="2044065"/>
          </a:xfrm>
        </p:grpSpPr>
        <p:sp>
          <p:nvSpPr>
            <p:cNvPr id="39" name="文本框 7"/>
            <p:cNvSpPr txBox="1"/>
            <p:nvPr/>
          </p:nvSpPr>
          <p:spPr>
            <a:xfrm>
              <a:off x="1119402" y="1849775"/>
              <a:ext cx="1870363" cy="1568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zh-CN" sz="96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5</a:t>
              </a:r>
              <a:endParaRPr lang="ru-RU" altLang="zh-CN" sz="9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0" name="文本框 8"/>
            <p:cNvSpPr txBox="1"/>
            <p:nvPr>
              <p:custDataLst>
                <p:tags r:id="rId1"/>
              </p:custDataLst>
            </p:nvPr>
          </p:nvSpPr>
          <p:spPr>
            <a:xfrm>
              <a:off x="1986682" y="1702455"/>
              <a:ext cx="6603996" cy="2044065"/>
            </a:xfrm>
            <a:prstGeom prst="rect">
              <a:avLst/>
            </a:prstGeom>
            <a:noFill/>
          </p:spPr>
          <p:txBody>
            <a:bodyPr wrap="square" anchor="b" anchorCtr="0"/>
            <a:lstStyle>
              <a:defPPr>
                <a:defRPr lang="zh-CN"/>
              </a:defPPr>
              <a:lvl1pPr>
                <a:defRPr>
                  <a:solidFill>
                    <a:srgbClr val="474546"/>
                  </a:solidFill>
                  <a:latin typeface="+mj-lt"/>
                </a:defRPr>
              </a:lvl1pPr>
            </a:lstStyle>
            <a:p>
              <a:r>
                <a:rPr lang="en-US" sz="2000" i="1">
                  <a:solidFill>
                    <a:srgbClr val="2F5597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«Полностью исключать сахар из питания нельзя, т.к. глюкоза нужна для мозга».</a:t>
              </a:r>
              <a:endParaRPr lang="en-US" sz="2000" i="1">
                <a:solidFill>
                  <a:srgbClr val="2F5597"/>
                </a:solidFill>
                <a:latin typeface="Times New Roman" panose="02020603050405020304" charset="0"/>
                <a:cs typeface="Times New Roman" panose="02020603050405020304" charset="0"/>
              </a:endParaRPr>
            </a:p>
            <a:p>
              <a:r>
                <a:rPr lang="en-US" sz="20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Мозг действительно потребляет глюкозу, но ту, что находится в крови. </a:t>
              </a:r>
              <a:endParaRPr lang="en-US" sz="20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  <a:p>
              <a:r>
                <a:rPr lang="en-US" sz="20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Если при сахарном диабете ее</a:t>
              </a:r>
              <a:r>
                <a:rPr lang="en-US" sz="2000" b="1" u="sng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 уровень повышен – принимать ее дополнительно не имеет смысла.</a:t>
              </a:r>
              <a:endParaRPr lang="en-US" sz="2000" b="1" u="sng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endParaRPr>
            </a:p>
            <a:p>
              <a:endParaRPr lang="en-US" altLang="zh-CN" sz="2000" b="1" u="sng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</p:txBody>
        </p:sp>
      </p:grpSp>
      <p:pic>
        <p:nvPicPr>
          <p:cNvPr id="13" name="Picture 12" descr="глюкоза"/>
          <p:cNvPicPr>
            <a:picLocks noChangeAspect="1"/>
          </p:cNvPicPr>
          <p:nvPr/>
        </p:nvPicPr>
        <p:blipFill>
          <a:blip r:embed="rId2"/>
          <a:srcRect r="20573" b="3125"/>
          <a:stretch>
            <a:fillRect/>
          </a:stretch>
        </p:blipFill>
        <p:spPr>
          <a:xfrm rot="20820000">
            <a:off x="-417195" y="1487170"/>
            <a:ext cx="5234940" cy="4257040"/>
          </a:xfrm>
          <a:prstGeom prst="roundRect">
            <a:avLst/>
          </a:prstGeom>
        </p:spPr>
      </p:pic>
      <p:pic>
        <p:nvPicPr>
          <p:cNvPr id="2" name="Picture 1" descr="Логотип 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7135" y="0"/>
            <a:ext cx="2094865" cy="15220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omb/>
      </p:transition>
    </mc:Choice>
    <mc:Fallback>
      <p:transition spd="slow">
        <p:comb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zh-CN" dirty="0"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ФИЗИЧЕСКАЯ АКТИВНОСТЬ ПРИ САХАРНОМ ДИАБЕТЕ</a:t>
            </a:r>
            <a:endParaRPr lang="ru-RU" altLang="zh-CN" dirty="0">
              <a:latin typeface="Times New Roman" panose="02020603050405020304" charset="0"/>
              <a:cs typeface="Times New Roman" panose="02020603050405020304" charset="0"/>
              <a:sym typeface="Arial" panose="020B060402020202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Регулярная физическая активность при СД 2 типа способствует </a:t>
            </a:r>
            <a:r>
              <a:rPr lang="ru-RU" altLang="en-US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:</a:t>
            </a:r>
            <a:endParaRPr lang="en-US" sz="20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r>
              <a:rPr lang="en-US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достижению целевых уровней сахара в крови</a:t>
            </a:r>
            <a:r>
              <a:rPr lang="ru-RU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;</a:t>
            </a:r>
            <a:endParaRPr lang="ru-RU" sz="20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r>
              <a:rPr lang="en-US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помогает снизить и поддержать массу тела</a:t>
            </a:r>
            <a:r>
              <a:rPr lang="ru-RU" altLang="en-US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;</a:t>
            </a:r>
            <a:endParaRPr lang="ru-RU" altLang="en-US" sz="20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r>
              <a:rPr lang="en-US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уменьшить степень абдоминального ожирени</a:t>
            </a:r>
            <a:r>
              <a:rPr lang="ru-RU" altLang="en-US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е;</a:t>
            </a:r>
            <a:endParaRPr lang="ru-RU" altLang="en-US" sz="20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r>
              <a:rPr lang="en-US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способствует нормализации фракций холестерина</a:t>
            </a:r>
            <a:r>
              <a:rPr lang="ru-RU" altLang="en-US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;</a:t>
            </a:r>
            <a:endParaRPr lang="ru-RU" altLang="en-US" sz="20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r>
              <a:rPr lang="en-US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повышению сердечно- сосудистой тренированности</a:t>
            </a:r>
            <a:endParaRPr lang="en-US" sz="200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en-US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Физическая активность подбирается индивидуально, </a:t>
            </a:r>
            <a:r>
              <a:rPr lang="ru-RU" altLang="en-US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                                                                 </a:t>
            </a:r>
            <a:r>
              <a:rPr lang="en-US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с учетом возраста больного, осложнений СД, </a:t>
            </a:r>
            <a:r>
              <a:rPr lang="ru-RU" altLang="en-US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                                                             </a:t>
            </a:r>
            <a:r>
              <a:rPr lang="en-US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сопутствующих заболеваний, а также переносимости.</a:t>
            </a:r>
            <a:endParaRPr lang="en-US" sz="200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en-US" altLang="en-US" sz="2000" dirty="0">
              <a:latin typeface="Times New Roman" panose="02020603050405020304" charset="0"/>
              <a:cs typeface="Times New Roman" panose="02020603050405020304" charset="0"/>
              <a:sym typeface="Arial" panose="020B0604020202020204" pitchFamily="34" charset="0"/>
            </a:endParaRPr>
          </a:p>
        </p:txBody>
      </p:sp>
      <p:pic>
        <p:nvPicPr>
          <p:cNvPr id="100" name="Picture 99"/>
          <p:cNvPicPr/>
          <p:nvPr/>
        </p:nvPicPr>
        <p:blipFill>
          <a:blip r:embed="rId1"/>
          <a:stretch>
            <a:fillRect/>
          </a:stretch>
        </p:blipFill>
        <p:spPr>
          <a:xfrm rot="20400000">
            <a:off x="7550150" y="2962275"/>
            <a:ext cx="5565140" cy="3338830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4" name="Picture 3" descr="Логотип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35905"/>
            <a:ext cx="2094865" cy="15220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92150" y="1260475"/>
            <a:ext cx="10250169" cy="1668780"/>
            <a:chOff x="1034008" y="476905"/>
            <a:chExt cx="10768937" cy="1668780"/>
          </a:xfrm>
        </p:grpSpPr>
        <p:sp>
          <p:nvSpPr>
            <p:cNvPr id="8" name="文本框 7"/>
            <p:cNvSpPr txBox="1"/>
            <p:nvPr/>
          </p:nvSpPr>
          <p:spPr>
            <a:xfrm>
              <a:off x="1034008" y="577235"/>
              <a:ext cx="1870363" cy="1568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6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1</a:t>
              </a:r>
              <a:endParaRPr lang="zh-CN" altLang="en-US" sz="9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9" name="文本框 8"/>
            <p:cNvSpPr txBox="1"/>
            <p:nvPr>
              <p:custDataLst>
                <p:tags r:id="rId1"/>
              </p:custDataLst>
            </p:nvPr>
          </p:nvSpPr>
          <p:spPr>
            <a:xfrm>
              <a:off x="2251534" y="476905"/>
              <a:ext cx="9551411" cy="1668780"/>
            </a:xfrm>
            <a:prstGeom prst="rect">
              <a:avLst/>
            </a:prstGeom>
            <a:noFill/>
          </p:spPr>
          <p:txBody>
            <a:bodyPr wrap="square" anchor="b" anchorCtr="0"/>
            <a:lstStyle>
              <a:defPPr>
                <a:defRPr lang="zh-CN"/>
              </a:defPPr>
              <a:lvl1pPr>
                <a:defRPr>
                  <a:solidFill>
                    <a:srgbClr val="474546"/>
                  </a:solidFill>
                  <a:latin typeface="+mj-lt"/>
                </a:defRPr>
              </a:lvl1pPr>
            </a:lstStyle>
            <a:p>
              <a:r>
                <a:rPr lang="en-US" sz="20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Рекомендуются </a:t>
              </a:r>
              <a:r>
                <a:rPr lang="en-US" sz="2000" u="sng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физические упражнения на свежем воздухе продолжительностью 30–60 минут</a:t>
              </a:r>
              <a:r>
                <a:rPr lang="en-US" sz="20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, предпочтительно ежедневно, но </a:t>
              </a:r>
              <a:r>
                <a:rPr lang="en-US" sz="2000" u="sng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не менее</a:t>
              </a:r>
              <a:endParaRPr lang="en-US" sz="2000" u="sng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endParaRPr>
            </a:p>
            <a:p>
              <a:r>
                <a:rPr lang="en-US" sz="2000" u="sng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3 раз в неделю</a:t>
              </a:r>
              <a:r>
                <a:rPr lang="en-US" sz="20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. Суммарная продолжительность – не менее 150 минут в неделю.</a:t>
              </a:r>
              <a:endParaRPr lang="en-US" sz="20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endParaRPr>
            </a:p>
            <a:p>
              <a:endParaRPr lang="en-US" altLang="zh-CN" sz="2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</p:txBody>
        </p:sp>
      </p:grpSp>
      <p:sp>
        <p:nvSpPr>
          <p:cNvPr id="4" name="Text Box 3"/>
          <p:cNvSpPr txBox="1"/>
          <p:nvPr/>
        </p:nvSpPr>
        <p:spPr>
          <a:xfrm>
            <a:off x="1850390" y="3103245"/>
            <a:ext cx="9030335" cy="1630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sz="20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Дополнительными факторами, которые могут </a:t>
            </a:r>
            <a:r>
              <a:rPr lang="en-US" sz="2000" u="sng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ограничивать физическую активность</a:t>
            </a:r>
            <a:r>
              <a:rPr lang="en-US" sz="20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при СД 2 типа, являются: ишемическая болезнь сердца (ИБС), болезни органов дыхания, суставов и др.</a:t>
            </a:r>
            <a:endParaRPr lang="en-US" sz="20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sz="20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Универсальной рекомендацией является </a:t>
            </a:r>
            <a:r>
              <a:rPr lang="en-US" sz="2000" u="sng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ходьба в умеренном темпе.</a:t>
            </a:r>
            <a:endParaRPr lang="en-US" sz="2000" u="sng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en-US" sz="2000" u="sng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7" name="文本框 7"/>
          <p:cNvSpPr txBox="1"/>
          <p:nvPr/>
        </p:nvSpPr>
        <p:spPr>
          <a:xfrm>
            <a:off x="692150" y="3150870"/>
            <a:ext cx="1780263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zh-CN" sz="9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2</a:t>
            </a:r>
            <a:endParaRPr lang="ru-RU" altLang="zh-CN" sz="96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3" name="Picture 2" descr="Логотип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35905"/>
            <a:ext cx="2094865" cy="15220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5"/>
          </p:nvPr>
        </p:nvSpPr>
        <p:spPr>
          <a:xfrm>
            <a:off x="5300345" y="1753235"/>
            <a:ext cx="6002020" cy="4237355"/>
          </a:xfrm>
        </p:spPr>
        <p:txBody>
          <a:bodyPr>
            <a:noAutofit/>
          </a:bodyPr>
          <a:lstStyle/>
          <a:p>
            <a:pPr algn="l"/>
            <a:r>
              <a:rPr lang="en-US">
                <a:latin typeface="Times New Roman" panose="02020603050405020304" charset="0"/>
                <a:cs typeface="Times New Roman" panose="02020603050405020304" charset="0"/>
                <a:sym typeface="+mn-ea"/>
              </a:rPr>
              <a:t>Среди </a:t>
            </a:r>
            <a:r>
              <a:rPr lang="ru-RU" altLang="en-US">
                <a:latin typeface="Times New Roman" panose="02020603050405020304" charset="0"/>
                <a:cs typeface="Times New Roman" panose="02020603050405020304" charset="0"/>
                <a:sym typeface="+mn-ea"/>
              </a:rPr>
              <a:t>сахароснижающих препаратов </a:t>
            </a:r>
            <a:r>
              <a:rPr lang="en-US">
                <a:latin typeface="Times New Roman" panose="02020603050405020304" charset="0"/>
                <a:cs typeface="Times New Roman" panose="02020603050405020304" charset="0"/>
                <a:sym typeface="+mn-ea"/>
              </a:rPr>
              <a:t>них можно выделить несколько групп по принципу действия: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 algn="l"/>
            <a:r>
              <a:rPr lang="en-US" b="1" u="sng">
                <a:solidFill>
                  <a:srgbClr val="2F5597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Регуляторы физиологической секреции инсулина </a:t>
            </a:r>
            <a:r>
              <a:rPr lang="en-US">
                <a:latin typeface="Times New Roman" panose="02020603050405020304" charset="0"/>
                <a:cs typeface="Times New Roman" panose="02020603050405020304" charset="0"/>
                <a:sym typeface="+mn-ea"/>
              </a:rPr>
              <a:t>(препараты, усиливающие выделение инсулина поджелудочной железой) - </a:t>
            </a:r>
            <a:r>
              <a:rPr lang="en-US" i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секретогены.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 algn="l"/>
            <a:r>
              <a:rPr lang="en-US" b="1" u="sng">
                <a:solidFill>
                  <a:srgbClr val="2F5597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Препараты, улучшающие действие инсулина на уровне клеток </a:t>
            </a:r>
            <a:r>
              <a:rPr lang="en-US">
                <a:latin typeface="Times New Roman" panose="02020603050405020304" charset="0"/>
                <a:cs typeface="Times New Roman" panose="02020603050405020304" charset="0"/>
                <a:sym typeface="+mn-ea"/>
              </a:rPr>
              <a:t>(повышающие чувствительность к инсулину).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 algn="l"/>
            <a:r>
              <a:rPr lang="en-US" b="1" u="sng">
                <a:solidFill>
                  <a:srgbClr val="2F5597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Регуляторы физиологической   секреции   инсулина </a:t>
            </a:r>
            <a:r>
              <a:rPr lang="en-US">
                <a:latin typeface="Times New Roman" panose="02020603050405020304" charset="0"/>
                <a:cs typeface="Times New Roman" panose="02020603050405020304" charset="0"/>
                <a:sym typeface="+mn-ea"/>
              </a:rPr>
              <a:t>(препараты, усиливающие выделение инсулина поджелудочной железой).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 algn="l"/>
            <a:r>
              <a:rPr lang="en-US">
                <a:latin typeface="Times New Roman" panose="02020603050405020304" charset="0"/>
                <a:cs typeface="Times New Roman" panose="02020603050405020304" charset="0"/>
                <a:sym typeface="+mn-ea"/>
              </a:rPr>
              <a:t>К этой группе относятся давно используемые препараты сульфонилмочевины - </a:t>
            </a:r>
            <a:r>
              <a:rPr lang="en-US" i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глибенкламид, гликлазид, глимеперид, и ингибиторы ДПП-4 - глиптины.</a:t>
            </a:r>
            <a:endParaRPr lang="en-US" altLang="zh-CN" i="1" dirty="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4"/>
          </p:nvPr>
        </p:nvSpPr>
        <p:spPr>
          <a:xfrm>
            <a:off x="5299710" y="220980"/>
            <a:ext cx="6267450" cy="1573530"/>
          </a:xfrm>
        </p:spPr>
        <p:txBody>
          <a:bodyPr>
            <a:noAutofit/>
          </a:bodyPr>
          <a:lstStyle/>
          <a:p>
            <a:pPr algn="l"/>
            <a:r>
              <a:rPr lang="ru-RU" altLang="zh-CN" sz="3600" dirty="0"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САХАРОСНИЖАЮЩИЕ ПРЕПАРАТЫ</a:t>
            </a:r>
            <a:endParaRPr lang="ru-RU" altLang="zh-CN" sz="3600" dirty="0">
              <a:latin typeface="Times New Roman" panose="02020603050405020304" charset="0"/>
              <a:cs typeface="Times New Roman" panose="02020603050405020304" charset="0"/>
              <a:sym typeface="Arial" panose="020B0604020202020204" pitchFamily="34" charset="0"/>
            </a:endParaRPr>
          </a:p>
        </p:txBody>
      </p:sp>
      <p:pic>
        <p:nvPicPr>
          <p:cNvPr id="102" name="Picture Placeholder 101"/>
          <p:cNvPicPr/>
          <p:nvPr>
            <p:ph type="pic" sz="quarter" idx="10"/>
          </p:nvPr>
        </p:nvPicPr>
        <p:blipFill>
          <a:blip r:embed="rId1"/>
          <a:stretch>
            <a:fillRect/>
          </a:stretch>
        </p:blipFill>
        <p:spPr>
          <a:xfrm>
            <a:off x="60325" y="0"/>
            <a:ext cx="2211070" cy="20154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" name="Picture 102"/>
          <p:cNvPicPr/>
          <p:nvPr/>
        </p:nvPicPr>
        <p:blipFill>
          <a:blip r:embed="rId2"/>
          <a:stretch>
            <a:fillRect/>
          </a:stretch>
        </p:blipFill>
        <p:spPr>
          <a:xfrm>
            <a:off x="375285" y="2569845"/>
            <a:ext cx="2924810" cy="171831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4" name="Picture 103"/>
          <p:cNvPicPr/>
          <p:nvPr/>
        </p:nvPicPr>
        <p:blipFill>
          <a:blip r:embed="rId3"/>
          <a:srcRect l="41760"/>
          <a:stretch>
            <a:fillRect/>
          </a:stretch>
        </p:blipFill>
        <p:spPr>
          <a:xfrm>
            <a:off x="2493010" y="617855"/>
            <a:ext cx="2120900" cy="179451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6" name="Picture 105"/>
          <p:cNvPicPr/>
          <p:nvPr/>
        </p:nvPicPr>
        <p:blipFill>
          <a:blip r:embed="rId4"/>
          <a:stretch>
            <a:fillRect/>
          </a:stretch>
        </p:blipFill>
        <p:spPr>
          <a:xfrm>
            <a:off x="2151380" y="3973195"/>
            <a:ext cx="3148965" cy="18192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Picture 1" descr="Логотип (1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335905"/>
            <a:ext cx="2094865" cy="15220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ll/>
      </p:transition>
    </mc:Choice>
    <mc:Fallback>
      <p:transition spd="med">
        <p:pull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5"/>
          </p:nvPr>
        </p:nvSpPr>
        <p:spPr>
          <a:xfrm>
            <a:off x="5396230" y="1902460"/>
            <a:ext cx="5600700" cy="2606040"/>
          </a:xfrm>
        </p:spPr>
        <p:txBody>
          <a:bodyPr>
            <a:noAutofit/>
          </a:bodyPr>
          <a:lstStyle/>
          <a:p>
            <a:r>
              <a:rPr lang="en-US" altLang="zh-CN" sz="2000" dirty="0"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Ответ на воздействие одного и того же препарата может сильно различаться у разных пациентов (вплоть до полного отсутствия эффекта).</a:t>
            </a:r>
            <a:endParaRPr lang="en-US" altLang="zh-CN" sz="2000" dirty="0">
              <a:latin typeface="Times New Roman" panose="02020603050405020304" charset="0"/>
              <a:cs typeface="Times New Roman" panose="02020603050405020304" charset="0"/>
              <a:sym typeface="Arial" panose="020B0604020202020204" pitchFamily="34" charset="0"/>
            </a:endParaRPr>
          </a:p>
          <a:p>
            <a:r>
              <a:rPr lang="en-US" altLang="zh-CN" sz="2000" dirty="0"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 У каждого из перечисленных препаратов есть свои особенности, которые учитывает врач, делая назначения конкретному больному.</a:t>
            </a:r>
            <a:endParaRPr lang="en-US" altLang="zh-CN" sz="2000" dirty="0">
              <a:latin typeface="Times New Roman" panose="02020603050405020304" charset="0"/>
              <a:cs typeface="Times New Roman" panose="02020603050405020304" charset="0"/>
              <a:sym typeface="Arial" panose="020B0604020202020204" pitchFamily="34" charset="0"/>
            </a:endParaRPr>
          </a:p>
          <a:p>
            <a:r>
              <a:rPr lang="en-US" altLang="zh-CN" sz="2000" b="1" dirty="0">
                <a:solidFill>
                  <a:srgbClr val="2F5597"/>
                </a:solidFill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Основной нежелательный побочный эффект применения препаратов, усиливающих выделение инсулина — гипогликемия.</a:t>
            </a:r>
            <a:endParaRPr lang="en-US" altLang="zh-CN" sz="2000" b="1" dirty="0">
              <a:solidFill>
                <a:srgbClr val="2F5597"/>
              </a:solidFill>
              <a:latin typeface="Times New Roman" panose="02020603050405020304" charset="0"/>
              <a:cs typeface="Times New Roman" panose="02020603050405020304" charset="0"/>
              <a:sym typeface="Arial" panose="020B0604020202020204" pitchFamily="34" charset="0"/>
            </a:endParaRPr>
          </a:p>
          <a:p>
            <a:r>
              <a:rPr lang="en-US" altLang="zh-CN" sz="2000" u="sng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Глиптины позволяют восстановить физиологическую секрецию инсулина</a:t>
            </a:r>
            <a:r>
              <a:rPr lang="ru-RU" altLang="en-US" sz="2000" u="sng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, </a:t>
            </a:r>
            <a:r>
              <a:rPr lang="en-US" altLang="zh-CN" sz="2000" u="sng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не вызыва</a:t>
            </a:r>
            <a:r>
              <a:rPr lang="ru-RU" altLang="en-US" sz="2000" u="sng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я</a:t>
            </a:r>
            <a:r>
              <a:rPr lang="en-US" altLang="zh-CN" sz="2000" u="sng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 гипогликеми</a:t>
            </a:r>
            <a:r>
              <a:rPr lang="ru-RU" altLang="en-US" sz="2000" u="sng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ю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.</a:t>
            </a:r>
            <a:endParaRPr lang="en-US" altLang="zh-CN" sz="2000" dirty="0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  <a:sym typeface="Arial" panose="020B060402020202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4"/>
          </p:nvPr>
        </p:nvSpPr>
        <p:spPr>
          <a:xfrm>
            <a:off x="5396230" y="455930"/>
            <a:ext cx="6690995" cy="1446530"/>
          </a:xfrm>
        </p:spPr>
        <p:txBody>
          <a:bodyPr>
            <a:normAutofit/>
          </a:bodyPr>
          <a:lstStyle/>
          <a:p>
            <a:r>
              <a:rPr lang="ru-RU" altLang="zh-CN" sz="3600" dirty="0"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САХАРОСНИЖАЮЩИЕ ПРЕПАРАТЫ</a:t>
            </a:r>
            <a:endParaRPr lang="ru-RU" altLang="zh-CN" sz="3600" dirty="0">
              <a:latin typeface="Times New Roman" panose="02020603050405020304" charset="0"/>
              <a:cs typeface="Times New Roman" panose="02020603050405020304" charset="0"/>
              <a:sym typeface="Arial" panose="020B0604020202020204" pitchFamily="34" charset="0"/>
            </a:endParaRPr>
          </a:p>
        </p:txBody>
      </p:sp>
      <p:pic>
        <p:nvPicPr>
          <p:cNvPr id="107" name="Picture 106"/>
          <p:cNvPicPr/>
          <p:nvPr/>
        </p:nvPicPr>
        <p:blipFill>
          <a:blip r:embed="rId1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8" name="Picture 107"/>
          <p:cNvPicPr/>
          <p:nvPr/>
        </p:nvPicPr>
        <p:blipFill>
          <a:blip r:embed="rId1"/>
          <a:stretch>
            <a:fillRect/>
          </a:stretch>
        </p:blipFill>
        <p:spPr>
          <a:xfrm rot="780000">
            <a:off x="-210820" y="1223010"/>
            <a:ext cx="4913630" cy="3839845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2" name="Picture 1" descr="Логотип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35905"/>
            <a:ext cx="2094865" cy="15220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176655" y="553085"/>
            <a:ext cx="10760710" cy="966470"/>
          </a:xfrm>
        </p:spPr>
        <p:txBody>
          <a:bodyPr/>
          <a:p>
            <a:r>
              <a:rPr lang="ru-RU" altLang="en-US">
                <a:latin typeface="Times New Roman" panose="02020603050405020304" charset="0"/>
                <a:cs typeface="Times New Roman" panose="02020603050405020304" charset="0"/>
              </a:rPr>
              <a:t>ПРЕПАРАТЫ, УЛУЧШАЮЩИЕ ЧУВСТВИТЕЛЬНОСТЬ К ИНСУЛИНУ</a:t>
            </a:r>
            <a:endParaRPr lang="ru-RU" alt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09930" y="1910080"/>
            <a:ext cx="8063865" cy="4506595"/>
          </a:xfrm>
        </p:spPr>
        <p:txBody>
          <a:bodyPr/>
          <a:p>
            <a:r>
              <a:rPr lang="en-US" sz="1800">
                <a:latin typeface="Times New Roman" panose="02020603050405020304" charset="0"/>
                <a:cs typeface="Times New Roman" panose="02020603050405020304" charset="0"/>
                <a:sym typeface="+mn-ea"/>
              </a:rPr>
              <a:t>К этой группе относятся давно известный препарат </a:t>
            </a:r>
            <a:r>
              <a:rPr lang="en-US" sz="1800" b="1" u="sng">
                <a:solidFill>
                  <a:srgbClr val="2F5597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метформин.</a:t>
            </a:r>
            <a:r>
              <a:rPr lang="en-US" sz="18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endParaRPr lang="en-US" sz="18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Метформин </a:t>
            </a:r>
            <a:r>
              <a:rPr lang="en-US" sz="1800" i="1" u="sng">
                <a:solidFill>
                  <a:schemeClr val="tx1"/>
                </a:solidFill>
                <a:effectLst/>
                <a:latin typeface="Times New Roman" panose="02020603050405020304" charset="0"/>
                <a:cs typeface="Times New Roman" panose="02020603050405020304" charset="0"/>
                <a:sym typeface="+mn-ea"/>
              </a:rPr>
              <a:t>улучшает усвоение сахара клетками организма без увеличения выделения инсулина поджелудочной железой</a:t>
            </a:r>
            <a:r>
              <a:rPr lang="en-US" sz="18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. Он высоко эффективен у больных диабетом 2 типа с избыточным весом.</a:t>
            </a:r>
            <a:endParaRPr lang="en-US" sz="18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Метформин </a:t>
            </a:r>
            <a:r>
              <a:rPr lang="en-US" sz="1800" i="1" u="sng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не увеличивает аппетит.</a:t>
            </a:r>
            <a:r>
              <a:rPr lang="en-US" sz="18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endParaRPr lang="en-US" sz="18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При приеме метформина практически </a:t>
            </a:r>
            <a:r>
              <a:rPr lang="en-US" sz="1800" i="1" u="sng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не бывает гипогликемий.</a:t>
            </a:r>
            <a:endParaRPr lang="en-US" sz="1800" i="1" u="sng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Метформин </a:t>
            </a:r>
            <a:r>
              <a:rPr lang="en-US" sz="1800" i="1" u="sng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не применяется</a:t>
            </a:r>
            <a:r>
              <a:rPr lang="en-US" sz="18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при нарушении функции печени или почек, сердечной недостаточности, анемии и острых осложнениях, а также, как любые сахароснижающие таблетки — при беременности и индивидуальной непереносимости.</a:t>
            </a:r>
            <a:endParaRPr lang="en-US" sz="18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Метформин может применяться </a:t>
            </a:r>
            <a:r>
              <a:rPr lang="en-US" sz="1800" i="1" u="sng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в комбинации с препаратами</a:t>
            </a:r>
            <a:r>
              <a:rPr lang="en-US" sz="18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 усиливающими выделение инсулина поджелудочной железой, а также с инсулином.</a:t>
            </a:r>
            <a:endParaRPr lang="en-US" sz="18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Действие препарата оценивается по уровню гликемии натощак. Иногда на фоне приема метформина могут </a:t>
            </a:r>
            <a:r>
              <a:rPr lang="en-US" sz="1800" i="1" u="sng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развиться побочные реакции в виде метеоризма и нарушения стула.</a:t>
            </a:r>
            <a:endParaRPr lang="en-US" sz="1800" i="1" u="sng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i="1" u="sng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109" name="Picture 108"/>
          <p:cNvPicPr/>
          <p:nvPr/>
        </p:nvPicPr>
        <p:blipFill>
          <a:blip r:embed="rId1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Text Box 6"/>
          <p:cNvSpPr txBox="1"/>
          <p:nvPr/>
        </p:nvSpPr>
        <p:spPr>
          <a:xfrm>
            <a:off x="9841865" y="407035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en-US"/>
          </a:p>
        </p:txBody>
      </p:sp>
      <p:pic>
        <p:nvPicPr>
          <p:cNvPr id="111" name="Picture 110"/>
          <p:cNvPicPr/>
          <p:nvPr/>
        </p:nvPicPr>
        <p:blipFill>
          <a:blip r:embed="rId1"/>
          <a:stretch>
            <a:fillRect/>
          </a:stretch>
        </p:blipFill>
        <p:spPr>
          <a:xfrm rot="20520000">
            <a:off x="8148955" y="1858645"/>
            <a:ext cx="3401060" cy="21494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Picture 2" descr="Логотип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7135" y="-2540"/>
            <a:ext cx="2094865" cy="15220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s 6"/>
          <p:cNvSpPr/>
          <p:nvPr/>
        </p:nvSpPr>
        <p:spPr>
          <a:xfrm>
            <a:off x="0" y="0"/>
            <a:ext cx="5084445" cy="56108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8" name="Rectangles 7"/>
          <p:cNvSpPr/>
          <p:nvPr/>
        </p:nvSpPr>
        <p:spPr>
          <a:xfrm>
            <a:off x="3265170" y="10795"/>
            <a:ext cx="2724785" cy="31743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5"/>
          </p:nvPr>
        </p:nvSpPr>
        <p:spPr>
          <a:xfrm>
            <a:off x="5504815" y="2348865"/>
            <a:ext cx="6006465" cy="1917700"/>
          </a:xfrm>
        </p:spPr>
        <p:txBody>
          <a:bodyPr>
            <a:normAutofit/>
          </a:bodyPr>
          <a:lstStyle/>
          <a:p>
            <a:r>
              <a:rPr lang="en-US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Препараты, выводящие избыток глюкозы с мочой – </a:t>
            </a:r>
            <a:r>
              <a:rPr lang="en-US" sz="2000" b="1">
                <a:solidFill>
                  <a:srgbClr val="2F5597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глифлозины –дапа –, эмпа – и канаглифлозин.</a:t>
            </a:r>
            <a:endParaRPr lang="en-US" sz="20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r>
              <a:rPr lang="en-US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Они обладают не только сахароснижающим действием, но выводят избыток натрия, жидкости и мочевую кислоту, способствуют снижению массы тела и артериального давления.</a:t>
            </a:r>
            <a:endParaRPr lang="en-US" sz="20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4"/>
          </p:nvPr>
        </p:nvSpPr>
        <p:spPr>
          <a:xfrm>
            <a:off x="5243830" y="387350"/>
            <a:ext cx="5940425" cy="1446530"/>
          </a:xfrm>
        </p:spPr>
        <p:txBody>
          <a:bodyPr>
            <a:normAutofit/>
          </a:bodyPr>
          <a:lstStyle/>
          <a:p>
            <a:pPr algn="ctr"/>
            <a:r>
              <a:rPr lang="ru-RU" altLang="zh-CN" sz="4000" dirty="0"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САХАРОСНИЖАЮЩИЕ ПРЕПАРАТЫ</a:t>
            </a:r>
            <a:endParaRPr lang="ru-RU" altLang="zh-CN" sz="4000" dirty="0">
              <a:latin typeface="Times New Roman" panose="02020603050405020304" charset="0"/>
              <a:cs typeface="Times New Roman" panose="02020603050405020304" charset="0"/>
              <a:sym typeface="Arial" panose="020B0604020202020204" pitchFamily="34" charset="0"/>
            </a:endParaRPr>
          </a:p>
        </p:txBody>
      </p:sp>
      <p:pic>
        <p:nvPicPr>
          <p:cNvPr id="112" name="Picture 111"/>
          <p:cNvPicPr/>
          <p:nvPr/>
        </p:nvPicPr>
        <p:blipFill>
          <a:blip r:embed="rId1"/>
          <a:stretch>
            <a:fillRect/>
          </a:stretch>
        </p:blipFill>
        <p:spPr>
          <a:xfrm>
            <a:off x="299720" y="1028065"/>
            <a:ext cx="5205095" cy="3996690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2" name="Picture 1" descr="Логотип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35905"/>
            <a:ext cx="2094865" cy="15220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heel spokes="8"/>
      </p:transition>
    </mc:Choice>
    <mc:Fallback>
      <p:transition spd="slow">
        <p:wheel spokes="8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" name="文本占位符 3"/>
          <p:cNvSpPr>
            <a:spLocks noGrp="1"/>
          </p:cNvSpPr>
          <p:nvPr/>
        </p:nvSpPr>
        <p:spPr>
          <a:xfrm>
            <a:off x="392430" y="1924685"/>
            <a:ext cx="6326505" cy="36417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При неэффективности лечения таблетированными сахароснижающими препаратами больным с СД 2 типа может быть назначен </a:t>
            </a:r>
            <a:r>
              <a:rPr lang="zh-CN" altLang="en-US" sz="2400" dirty="0">
                <a:solidFill>
                  <a:srgbClr val="2F5597"/>
                </a:solidFill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инсулин</a:t>
            </a:r>
            <a:r>
              <a:rPr lang="zh-CN" altLang="en-US" sz="2400" dirty="0"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. </a:t>
            </a:r>
            <a:endParaRPr lang="zh-CN" altLang="en-US" sz="2400" dirty="0">
              <a:latin typeface="Times New Roman" panose="02020603050405020304" charset="0"/>
              <a:cs typeface="Times New Roman" panose="02020603050405020304" charset="0"/>
              <a:sym typeface="Arial" panose="020B0604020202020204" pitchFamily="34" charset="0"/>
            </a:endParaRPr>
          </a:p>
          <a:p>
            <a:r>
              <a:rPr lang="zh-CN" altLang="en-US" sz="2400" dirty="0"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Дозу инсулина определяет врач-эндокринолог, а </a:t>
            </a:r>
            <a:r>
              <a:rPr lang="zh-CN" altLang="en-US" sz="2400" dirty="0">
                <a:solidFill>
                  <a:srgbClr val="2F5597"/>
                </a:solidFill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пациентам необходимо четко выполнять врачебные рекомендации</a:t>
            </a:r>
            <a:r>
              <a:rPr lang="zh-CN" altLang="en-US" sz="2400" dirty="0"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 и уметь делать себе инъекции инсулина.</a:t>
            </a:r>
            <a:endParaRPr lang="zh-CN" altLang="en-US" sz="2400" dirty="0">
              <a:latin typeface="Times New Roman" panose="02020603050405020304" charset="0"/>
              <a:cs typeface="Times New Roman" panose="02020603050405020304" charset="0"/>
              <a:sym typeface="Arial" panose="020B0604020202020204" pitchFamily="34" charset="0"/>
            </a:endParaRPr>
          </a:p>
          <a:p>
            <a:r>
              <a:rPr lang="zh-CN" altLang="en-US" sz="2400" dirty="0"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При назначении инсулина с больными проводится отдельное занятие по технике введения инсулина.</a:t>
            </a:r>
            <a:endParaRPr lang="zh-CN" altLang="en-US" sz="2400" dirty="0">
              <a:latin typeface="Times New Roman" panose="02020603050405020304" charset="0"/>
              <a:cs typeface="Times New Roman" panose="02020603050405020304" charset="0"/>
              <a:sym typeface="Arial" panose="020B0604020202020204" pitchFamily="34" charset="0"/>
            </a:endParaRPr>
          </a:p>
        </p:txBody>
      </p:sp>
      <p:sp>
        <p:nvSpPr>
          <p:cNvPr id="2" name="Text Box 1"/>
          <p:cNvSpPr txBox="1"/>
          <p:nvPr/>
        </p:nvSpPr>
        <p:spPr>
          <a:xfrm>
            <a:off x="2205990" y="640080"/>
            <a:ext cx="2874645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ru-RU" altLang="en-US" sz="4400">
                <a:latin typeface="Times New Roman" panose="02020603050405020304" charset="0"/>
                <a:cs typeface="Times New Roman" panose="02020603050405020304" charset="0"/>
              </a:rPr>
              <a:t>ИНСУЛИН</a:t>
            </a:r>
            <a:endParaRPr lang="ru-RU" altLang="en-US" sz="44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13" name="Picture 112"/>
          <p:cNvPicPr/>
          <p:nvPr/>
        </p:nvPicPr>
        <p:blipFill>
          <a:blip r:embed="rId1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4" name="Picture 113"/>
          <p:cNvPicPr/>
          <p:nvPr/>
        </p:nvPicPr>
        <p:blipFill>
          <a:blip r:embed="rId1"/>
          <a:stretch>
            <a:fillRect/>
          </a:stretch>
        </p:blipFill>
        <p:spPr>
          <a:xfrm rot="20940000">
            <a:off x="6476365" y="744855"/>
            <a:ext cx="5695315" cy="3428365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4" name="Picture 3" descr="Логотип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094865" cy="15220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tags/tag1.xml><?xml version="1.0" encoding="utf-8"?>
<p:tagLst xmlns:p="http://schemas.openxmlformats.org/presentationml/2006/main">
  <p:tag name="KSO_WM_TAG_VERSION" val="1.0"/>
  <p:tag name="KSO_WM_BEAUTIFY_FLAG" val="#wm#"/>
  <p:tag name="KSO_WM_UNIT_TYPE" val="l_h_f"/>
  <p:tag name="KSO_WM_UNIT_INDEX" val="1_2_1"/>
  <p:tag name="KSO_WM_UNIT_LAYERLEVEL" val="1_1_1"/>
  <p:tag name="KSO_WM_UNIT_VALUE" val="52"/>
  <p:tag name="KSO_WM_UNIT_HIGHLIGHT" val="0"/>
  <p:tag name="KSO_WM_UNIT_COMPATIBLE" val="0"/>
  <p:tag name="KSO_WM_TEMPLATE_CATEGORY" val="custom"/>
  <p:tag name="KSO_WM_TEMPLATE_INDEX" val="20177430"/>
  <p:tag name="KSO_WM_DIAGRAM_GROUP_CODE" val="l1-1"/>
  <p:tag name="KSO_WM_UNIT_ID" val="custom20177430_5*l_h_f*1_2_1"/>
  <p:tag name="KSO_WM_UNIT_NOCLEAR" val="0"/>
  <p:tag name="KSO_WM_UNIT_DIAGRAM_ISNUMVISUAL" val="0"/>
  <p:tag name="KSO_WM_UNIT_DIAGRAM_ISREFERUNIT" val="0"/>
  <p:tag name="KSO_WM_UNIT_TEXT_FILL_FORE_SCHEMECOLOR_INDEX" val="13"/>
  <p:tag name="KSO_WM_UNIT_TEXT_FILL_TYPE" val="1"/>
  <p:tag name="KSO_WM_UNIT_USESOURCEFORMAT_APPLY" val="1"/>
  <p:tag name="KSO_WM_UNIT_PRESET_TEXT" val="Click here to add the text, the text is the refinement of your thought"/>
</p:tagLst>
</file>

<file path=ppt/tags/tag2.xml><?xml version="1.0" encoding="utf-8"?>
<p:tagLst xmlns:p="http://schemas.openxmlformats.org/presentationml/2006/main">
  <p:tag name="KSO_WM_TAG_VERSION" val="1.0"/>
  <p:tag name="KSO_WM_BEAUTIFY_FLAG" val="#wm#"/>
  <p:tag name="KSO_WM_UNIT_TYPE" val="l_h_f"/>
  <p:tag name="KSO_WM_UNIT_INDEX" val="1_2_1"/>
  <p:tag name="KSO_WM_UNIT_LAYERLEVEL" val="1_1_1"/>
  <p:tag name="KSO_WM_UNIT_VALUE" val="52"/>
  <p:tag name="KSO_WM_UNIT_HIGHLIGHT" val="0"/>
  <p:tag name="KSO_WM_UNIT_COMPATIBLE" val="0"/>
  <p:tag name="KSO_WM_TEMPLATE_CATEGORY" val="custom"/>
  <p:tag name="KSO_WM_TEMPLATE_INDEX" val="20177430"/>
  <p:tag name="KSO_WM_DIAGRAM_GROUP_CODE" val="l1-1"/>
  <p:tag name="KSO_WM_UNIT_ID" val="custom20177430_5*l_h_f*1_2_1"/>
  <p:tag name="KSO_WM_UNIT_NOCLEAR" val="0"/>
  <p:tag name="KSO_WM_UNIT_DIAGRAM_ISNUMVISUAL" val="0"/>
  <p:tag name="KSO_WM_UNIT_DIAGRAM_ISREFERUNIT" val="0"/>
  <p:tag name="KSO_WM_UNIT_TEXT_FILL_FORE_SCHEMECOLOR_INDEX" val="13"/>
  <p:tag name="KSO_WM_UNIT_TEXT_FILL_TYPE" val="1"/>
  <p:tag name="KSO_WM_UNIT_USESOURCEFORMAT_APPLY" val="1"/>
  <p:tag name="KSO_WM_UNIT_PRESET_TEXT" val="Click here to add the text, the text is the refinement of your thought"/>
</p:tagLst>
</file>

<file path=ppt/tags/tag3.xml><?xml version="1.0" encoding="utf-8"?>
<p:tagLst xmlns:p="http://schemas.openxmlformats.org/presentationml/2006/main">
  <p:tag name="KSO_WM_TAG_VERSION" val="1.0"/>
  <p:tag name="KSO_WM_BEAUTIFY_FLAG" val="#wm#"/>
  <p:tag name="KSO_WM_UNIT_TYPE" val="l_h_f"/>
  <p:tag name="KSO_WM_UNIT_INDEX" val="1_2_1"/>
  <p:tag name="KSO_WM_UNIT_LAYERLEVEL" val="1_1_1"/>
  <p:tag name="KSO_WM_UNIT_VALUE" val="52"/>
  <p:tag name="KSO_WM_UNIT_HIGHLIGHT" val="0"/>
  <p:tag name="KSO_WM_UNIT_COMPATIBLE" val="0"/>
  <p:tag name="KSO_WM_TEMPLATE_CATEGORY" val="custom"/>
  <p:tag name="KSO_WM_TEMPLATE_INDEX" val="20177430"/>
  <p:tag name="KSO_WM_DIAGRAM_GROUP_CODE" val="l1-1"/>
  <p:tag name="KSO_WM_UNIT_ID" val="custom20177430_5*l_h_f*1_2_1"/>
  <p:tag name="KSO_WM_UNIT_NOCLEAR" val="0"/>
  <p:tag name="KSO_WM_UNIT_DIAGRAM_ISNUMVISUAL" val="0"/>
  <p:tag name="KSO_WM_UNIT_DIAGRAM_ISREFERUNIT" val="0"/>
  <p:tag name="KSO_WM_UNIT_TEXT_FILL_FORE_SCHEMECOLOR_INDEX" val="13"/>
  <p:tag name="KSO_WM_UNIT_TEXT_FILL_TYPE" val="1"/>
  <p:tag name="KSO_WM_UNIT_USESOURCEFORMAT_APPLY" val="1"/>
  <p:tag name="KSO_WM_UNIT_PRESET_TEXT" val="Click here to add the text, the text is the refinement of your thought"/>
</p:tagLst>
</file>

<file path=ppt/tags/tag4.xml><?xml version="1.0" encoding="utf-8"?>
<p:tagLst xmlns:p="http://schemas.openxmlformats.org/presentationml/2006/main">
  <p:tag name="KSO_WM_TAG_VERSION" val="1.0"/>
  <p:tag name="KSO_WM_BEAUTIFY_FLAG" val="#wm#"/>
  <p:tag name="KSO_WM_UNIT_TYPE" val="l_h_f"/>
  <p:tag name="KSO_WM_UNIT_INDEX" val="1_2_1"/>
  <p:tag name="KSO_WM_UNIT_LAYERLEVEL" val="1_1_1"/>
  <p:tag name="KSO_WM_UNIT_VALUE" val="52"/>
  <p:tag name="KSO_WM_UNIT_HIGHLIGHT" val="0"/>
  <p:tag name="KSO_WM_UNIT_COMPATIBLE" val="0"/>
  <p:tag name="KSO_WM_TEMPLATE_CATEGORY" val="custom"/>
  <p:tag name="KSO_WM_TEMPLATE_INDEX" val="20177430"/>
  <p:tag name="KSO_WM_DIAGRAM_GROUP_CODE" val="l1-1"/>
  <p:tag name="KSO_WM_UNIT_ID" val="custom20177430_5*l_h_f*1_2_1"/>
  <p:tag name="KSO_WM_UNIT_NOCLEAR" val="0"/>
  <p:tag name="KSO_WM_UNIT_DIAGRAM_ISNUMVISUAL" val="0"/>
  <p:tag name="KSO_WM_UNIT_DIAGRAM_ISREFERUNIT" val="0"/>
  <p:tag name="KSO_WM_UNIT_TEXT_FILL_FORE_SCHEMECOLOR_INDEX" val="13"/>
  <p:tag name="KSO_WM_UNIT_TEXT_FILL_TYPE" val="1"/>
  <p:tag name="KSO_WM_UNIT_USESOURCEFORMAT_APPLY" val="1"/>
  <p:tag name="KSO_WM_UNIT_PRESET_TEXT" val="Click here to add the text, the text is the refinement of your thought"/>
</p:tagLst>
</file>

<file path=ppt/tags/tag5.xml><?xml version="1.0" encoding="utf-8"?>
<p:tagLst xmlns:p="http://schemas.openxmlformats.org/presentationml/2006/main">
  <p:tag name="KSO_WM_TAG_VERSION" val="1.0"/>
  <p:tag name="KSO_WM_BEAUTIFY_FLAG" val="#wm#"/>
  <p:tag name="KSO_WM_UNIT_TYPE" val="l_h_f"/>
  <p:tag name="KSO_WM_UNIT_INDEX" val="1_2_1"/>
  <p:tag name="KSO_WM_UNIT_LAYERLEVEL" val="1_1_1"/>
  <p:tag name="KSO_WM_UNIT_VALUE" val="52"/>
  <p:tag name="KSO_WM_UNIT_HIGHLIGHT" val="0"/>
  <p:tag name="KSO_WM_UNIT_COMPATIBLE" val="0"/>
  <p:tag name="KSO_WM_TEMPLATE_CATEGORY" val="custom"/>
  <p:tag name="KSO_WM_TEMPLATE_INDEX" val="20177430"/>
  <p:tag name="KSO_WM_DIAGRAM_GROUP_CODE" val="l1-1"/>
  <p:tag name="KSO_WM_UNIT_ID" val="custom20177430_5*l_h_f*1_2_1"/>
  <p:tag name="KSO_WM_UNIT_NOCLEAR" val="0"/>
  <p:tag name="KSO_WM_UNIT_DIAGRAM_ISNUMVISUAL" val="0"/>
  <p:tag name="KSO_WM_UNIT_DIAGRAM_ISREFERUNIT" val="0"/>
  <p:tag name="KSO_WM_UNIT_TEXT_FILL_FORE_SCHEMECOLOR_INDEX" val="13"/>
  <p:tag name="KSO_WM_UNIT_TEXT_FILL_TYPE" val="1"/>
  <p:tag name="KSO_WM_UNIT_USESOURCEFORMAT_APPLY" val="1"/>
  <p:tag name="KSO_WM_UNIT_PRESET_TEXT" val="Click here to add the text, the text is the refinement of your thought"/>
</p:tagLst>
</file>

<file path=ppt/tags/tag6.xml><?xml version="1.0" encoding="utf-8"?>
<p:tagLst xmlns:p="http://schemas.openxmlformats.org/presentationml/2006/main">
  <p:tag name="KSO_WM_TAG_VERSION" val="1.0"/>
  <p:tag name="KSO_WM_BEAUTIFY_FLAG" val="#wm#"/>
  <p:tag name="KSO_WM_UNIT_ISCONTENTSTITLE" val="0"/>
  <p:tag name="KSO_WM_UNIT_TYPE" val="l_h_a"/>
  <p:tag name="KSO_WM_UNIT_INDEX" val="1_2_1"/>
  <p:tag name="KSO_WM_UNIT_LAYERLEVEL" val="1_1_1"/>
  <p:tag name="KSO_WM_UNIT_VALUE" val="11"/>
  <p:tag name="KSO_WM_UNIT_HIGHLIGHT" val="0"/>
  <p:tag name="KSO_WM_UNIT_COMPATIBLE" val="0"/>
  <p:tag name="KSO_WM_TEMPLATE_CATEGORY" val="custom"/>
  <p:tag name="KSO_WM_TEMPLATE_INDEX" val="20177430"/>
  <p:tag name="KSO_WM_DIAGRAM_GROUP_CODE" val="l1-1"/>
  <p:tag name="KSO_WM_UNIT_ID" val="custom20177430_5*l_h_a*1_2_1"/>
  <p:tag name="KSO_WM_UNIT_NOCLEAR" val="0"/>
  <p:tag name="KSO_WM_UNIT_DIAGRAM_ISNUMVISUAL" val="0"/>
  <p:tag name="KSO_WM_UNIT_DIAGRAM_ISREFERUNIT" val="0"/>
  <p:tag name="KSO_WM_UNIT_PRESET_TEXT" val="LOREM IPSUM"/>
  <p:tag name="KSO_WM_UNIT_TEXT_FILL_FORE_SCHEMECOLOR_INDEX" val="13"/>
  <p:tag name="KSO_WM_UNIT_TEXT_FILL_TYPE" val="1"/>
  <p:tag name="KSO_WM_UNIT_USESOURCEFORMAT_APPLY" val="1"/>
</p:tagLst>
</file>

<file path=ppt/tags/tag7.xml><?xml version="1.0" encoding="utf-8"?>
<p:tagLst xmlns:p="http://schemas.openxmlformats.org/presentationml/2006/main">
  <p:tag name="KSO_WM_TAG_VERSION" val="1.0"/>
  <p:tag name="KSO_WM_BEAUTIFY_FLAG" val="#wm#"/>
  <p:tag name="KSO_WM_UNIT_ISCONTENTSTITLE" val="0"/>
  <p:tag name="KSO_WM_UNIT_TYPE" val="l_h_a"/>
  <p:tag name="KSO_WM_UNIT_INDEX" val="1_2_1"/>
  <p:tag name="KSO_WM_UNIT_LAYERLEVEL" val="1_1_1"/>
  <p:tag name="KSO_WM_UNIT_VALUE" val="11"/>
  <p:tag name="KSO_WM_UNIT_HIGHLIGHT" val="0"/>
  <p:tag name="KSO_WM_UNIT_COMPATIBLE" val="0"/>
  <p:tag name="KSO_WM_TEMPLATE_CATEGORY" val="custom"/>
  <p:tag name="KSO_WM_TEMPLATE_INDEX" val="20177430"/>
  <p:tag name="KSO_WM_DIAGRAM_GROUP_CODE" val="l1-1"/>
  <p:tag name="KSO_WM_UNIT_ID" val="custom20177430_5*l_h_a*1_2_1"/>
  <p:tag name="KSO_WM_UNIT_NOCLEAR" val="0"/>
  <p:tag name="KSO_WM_UNIT_DIAGRAM_ISNUMVISUAL" val="0"/>
  <p:tag name="KSO_WM_UNIT_DIAGRAM_ISREFERUNIT" val="0"/>
  <p:tag name="KSO_WM_UNIT_PRESET_TEXT" val="LOREM IPSUM"/>
  <p:tag name="KSO_WM_UNIT_TEXT_FILL_FORE_SCHEMECOLOR_INDEX" val="13"/>
  <p:tag name="KSO_WM_UNIT_TEXT_FILL_TYPE" val="1"/>
  <p:tag name="KSO_WM_UNIT_USESOURCEFORMAT_APPLY" val="1"/>
</p:tagLst>
</file>

<file path=ppt/tags/tag8.xml><?xml version="1.0" encoding="utf-8"?>
<p:tagLst xmlns:p="http://schemas.openxmlformats.org/presentationml/2006/main">
  <p:tag name="KSO_WM_TAG_VERSION" val="1.0"/>
  <p:tag name="KSO_WM_BEAUTIFY_FLAG" val="#wm#"/>
  <p:tag name="KSO_WM_UNIT_TYPE" val="l_h_f"/>
  <p:tag name="KSO_WM_UNIT_INDEX" val="1_2_1"/>
  <p:tag name="KSO_WM_UNIT_LAYERLEVEL" val="1_1_1"/>
  <p:tag name="KSO_WM_UNIT_VALUE" val="52"/>
  <p:tag name="KSO_WM_UNIT_HIGHLIGHT" val="0"/>
  <p:tag name="KSO_WM_UNIT_COMPATIBLE" val="0"/>
  <p:tag name="KSO_WM_TEMPLATE_CATEGORY" val="custom"/>
  <p:tag name="KSO_WM_TEMPLATE_INDEX" val="20177430"/>
  <p:tag name="KSO_WM_DIAGRAM_GROUP_CODE" val="l1-1"/>
  <p:tag name="KSO_WM_UNIT_ID" val="custom20177430_5*l_h_f*1_2_1"/>
  <p:tag name="KSO_WM_UNIT_NOCLEAR" val="0"/>
  <p:tag name="KSO_WM_UNIT_DIAGRAM_ISNUMVISUAL" val="0"/>
  <p:tag name="KSO_WM_UNIT_DIAGRAM_ISREFERUNIT" val="0"/>
  <p:tag name="KSO_WM_UNIT_PRESET_TEXT" val="Lorem ipsum dolor sit amet, consectetur adipisicing elit."/>
  <p:tag name="KSO_WM_UNIT_TEXT_FILL_FORE_SCHEMECOLOR_INDEX" val="13"/>
  <p:tag name="KSO_WM_UNIT_TEXT_FILL_TYPE" val="1"/>
  <p:tag name="KSO_WM_UNIT_USESOURCEFORMAT_APPLY" val="1"/>
</p:tagLst>
</file>

<file path=ppt/tags/tag9.xml><?xml version="1.0" encoding="utf-8"?>
<p:tagLst xmlns:p="http://schemas.openxmlformats.org/presentationml/2006/main">
  <p:tag name="KSO_WM_TAG_VERSION" val="1.0"/>
  <p:tag name="KSO_WM_BEAUTIFY_FLAG" val="#wm#"/>
  <p:tag name="KSO_WM_UNIT_ISCONTENTSTITLE" val="0"/>
  <p:tag name="KSO_WM_UNIT_TYPE" val="l_h_a"/>
  <p:tag name="KSO_WM_UNIT_INDEX" val="1_2_1"/>
  <p:tag name="KSO_WM_UNIT_LAYERLEVEL" val="1_1_1"/>
  <p:tag name="KSO_WM_UNIT_VALUE" val="11"/>
  <p:tag name="KSO_WM_UNIT_HIGHLIGHT" val="0"/>
  <p:tag name="KSO_WM_UNIT_COMPATIBLE" val="0"/>
  <p:tag name="KSO_WM_TEMPLATE_CATEGORY" val="custom"/>
  <p:tag name="KSO_WM_TEMPLATE_INDEX" val="20177430"/>
  <p:tag name="KSO_WM_DIAGRAM_GROUP_CODE" val="l1-1"/>
  <p:tag name="KSO_WM_UNIT_ID" val="custom20177430_5*l_h_a*1_2_1"/>
  <p:tag name="KSO_WM_UNIT_NOCLEAR" val="0"/>
  <p:tag name="KSO_WM_UNIT_DIAGRAM_ISNUMVISUAL" val="0"/>
  <p:tag name="KSO_WM_UNIT_DIAGRAM_ISREFERUNIT" val="0"/>
  <p:tag name="KSO_WM_UNIT_PRESET_TEXT" val="LOREM IPSUM"/>
  <p:tag name="KSO_WM_UNIT_TEXT_FILL_FORE_SCHEMECOLOR_INDEX" val="13"/>
  <p:tag name="KSO_WM_UNIT_TEXT_FILL_TYPE" val="1"/>
  <p:tag name="KSO_WM_UNIT_USESOURCEFORMAT_APPLY" val="1"/>
</p:tagLst>
</file>

<file path=ppt/tags/tag10.xml><?xml version="1.0" encoding="utf-8"?>
<p:tagLst xmlns:p="http://schemas.openxmlformats.org/presentationml/2006/main">
  <p:tag name="KSO_WM_TAG_VERSION" val="1.0"/>
  <p:tag name="KSO_WM_BEAUTIFY_FLAG" val="#wm#"/>
  <p:tag name="KSO_WM_UNIT_ISCONTENTSTITLE" val="0"/>
  <p:tag name="KSO_WM_UNIT_TYPE" val="l_h_a"/>
  <p:tag name="KSO_WM_UNIT_INDEX" val="1_2_1"/>
  <p:tag name="KSO_WM_UNIT_LAYERLEVEL" val="1_1_1"/>
  <p:tag name="KSO_WM_UNIT_VALUE" val="11"/>
  <p:tag name="KSO_WM_UNIT_HIGHLIGHT" val="0"/>
  <p:tag name="KSO_WM_UNIT_COMPATIBLE" val="0"/>
  <p:tag name="KSO_WM_TEMPLATE_CATEGORY" val="custom"/>
  <p:tag name="KSO_WM_TEMPLATE_INDEX" val="20177430"/>
  <p:tag name="KSO_WM_DIAGRAM_GROUP_CODE" val="l1-1"/>
  <p:tag name="KSO_WM_UNIT_ID" val="custom20177430_5*l_h_a*1_2_1"/>
  <p:tag name="KSO_WM_UNIT_NOCLEAR" val="0"/>
  <p:tag name="KSO_WM_UNIT_DIAGRAM_ISNUMVISUAL" val="0"/>
  <p:tag name="KSO_WM_UNIT_DIAGRAM_ISREFERUNIT" val="0"/>
  <p:tag name="KSO_WM_UNIT_PRESET_TEXT" val="LOREM IPSUM"/>
  <p:tag name="KSO_WM_UNIT_TEXT_FILL_FORE_SCHEMECOLOR_INDEX" val="13"/>
  <p:tag name="KSO_WM_UNIT_TEXT_FILL_TYPE" val="1"/>
  <p:tag name="KSO_WM_UNIT_USESOURCEFORMAT_APPLY" val="1"/>
</p:tagLst>
</file>

<file path=ppt/tags/tag11.xml><?xml version="1.0" encoding="utf-8"?>
<p:tagLst xmlns:p="http://schemas.openxmlformats.org/presentationml/2006/main">
  <p:tag name="KSO_WM_TAG_VERSION" val="1.0"/>
  <p:tag name="KSO_WM_BEAUTIFY_FLAG" val="#wm#"/>
  <p:tag name="KSO_WM_UNIT_ISCONTENTSTITLE" val="0"/>
  <p:tag name="KSO_WM_UNIT_TYPE" val="l_h_a"/>
  <p:tag name="KSO_WM_UNIT_INDEX" val="1_2_1"/>
  <p:tag name="KSO_WM_UNIT_LAYERLEVEL" val="1_1_1"/>
  <p:tag name="KSO_WM_UNIT_VALUE" val="11"/>
  <p:tag name="KSO_WM_UNIT_HIGHLIGHT" val="0"/>
  <p:tag name="KSO_WM_UNIT_COMPATIBLE" val="0"/>
  <p:tag name="KSO_WM_TEMPLATE_CATEGORY" val="custom"/>
  <p:tag name="KSO_WM_TEMPLATE_INDEX" val="20177430"/>
  <p:tag name="KSO_WM_DIAGRAM_GROUP_CODE" val="l1-1"/>
  <p:tag name="KSO_WM_UNIT_ID" val="custom20177430_5*l_h_a*1_2_1"/>
  <p:tag name="KSO_WM_UNIT_NOCLEAR" val="0"/>
  <p:tag name="KSO_WM_UNIT_DIAGRAM_ISNUMVISUAL" val="0"/>
  <p:tag name="KSO_WM_UNIT_DIAGRAM_ISREFERUNIT" val="0"/>
  <p:tag name="KSO_WM_UNIT_PRESET_TEXT" val="LOREM IPSUM"/>
  <p:tag name="KSO_WM_UNIT_TEXT_FILL_FORE_SCHEMECOLOR_INDEX" val="13"/>
  <p:tag name="KSO_WM_UNIT_TEXT_FILL_TYPE" val="1"/>
  <p:tag name="KSO_WM_UNIT_USESOURCEFORMAT_APPLY" val="1"/>
</p:tagLst>
</file>

<file path=ppt/tags/tag12.xml><?xml version="1.0" encoding="utf-8"?>
<p:tagLst xmlns:p="http://schemas.openxmlformats.org/presentationml/2006/main">
  <p:tag name="KSO_WM_TAG_VERSION" val="1.0"/>
  <p:tag name="KSO_WM_BEAUTIFY_FLAG" val="#wm#"/>
  <p:tag name="KSO_WM_UNIT_TYPE" val="a"/>
  <p:tag name="KSO_WM_UNIT_INDEX" val="1"/>
  <p:tag name="KSO_WM_UNIT_LAYERLEVEL" val="1"/>
  <p:tag name="KSO_WM_UNIT_VALUE" val="23"/>
  <p:tag name="KSO_WM_UNIT_ISCONTENTSTITLE" val="0"/>
  <p:tag name="KSO_WM_UNIT_HIGHLIGHT" val="0"/>
  <p:tag name="KSO_WM_UNIT_COMPATIBLE" val="0"/>
  <p:tag name="KSO_WM_TEMPLATE_CATEGORY" val="custom"/>
  <p:tag name="KSO_WM_TEMPLATE_INDEX" val="20177430"/>
  <p:tag name="KSO_WM_DIAGRAM_GROUP_CODE" val="m1-1"/>
  <p:tag name="KSO_WM_UNIT_ID" val="custom20177430_21*a*1"/>
  <p:tag name="KSO_WM_UNIT_NOCLEAR" val="0"/>
  <p:tag name="KSO_WM_UNIT_DIAGRAM_ISNUMVISUAL" val="0"/>
  <p:tag name="KSO_WM_UNIT_DIAGRAM_ISREFERUNIT" val="0"/>
  <p:tag name="KSO_WM_UNIT_PRESET_TEXT" val="LOREM IPSUM DOLOR"/>
  <p:tag name="KSO_WM_UNIT_TEXT_FILL_FORE_SCHEMECOLOR_INDEX" val="5"/>
  <p:tag name="KSO_WM_UNIT_TEXT_FILL_TYPE" val="1"/>
  <p:tag name="KSO_WM_UNIT_USESOURCEFORMAT_APPLY" val="1"/>
</p:tagLst>
</file>

<file path=ppt/tags/tag13.xml><?xml version="1.0" encoding="utf-8"?>
<p:tagLst xmlns:p="http://schemas.openxmlformats.org/presentationml/2006/main">
  <p:tag name="KSO_WM_TAG_VERSION" val="1.0"/>
  <p:tag name="KSO_WM_BEAUTIFY_FLAG" val="#wm#"/>
  <p:tag name="KSO_WM_UNIT_TYPE" val="a"/>
  <p:tag name="KSO_WM_UNIT_INDEX" val="1"/>
  <p:tag name="KSO_WM_UNIT_LAYERLEVEL" val="1"/>
  <p:tag name="KSO_WM_UNIT_VALUE" val="23"/>
  <p:tag name="KSO_WM_UNIT_ISCONTENTSTITLE" val="0"/>
  <p:tag name="KSO_WM_UNIT_HIGHLIGHT" val="0"/>
  <p:tag name="KSO_WM_UNIT_COMPATIBLE" val="0"/>
  <p:tag name="KSO_WM_TEMPLATE_CATEGORY" val="custom"/>
  <p:tag name="KSO_WM_TEMPLATE_INDEX" val="20177430"/>
  <p:tag name="KSO_WM_DIAGRAM_GROUP_CODE" val="m1-1"/>
  <p:tag name="KSO_WM_UNIT_ID" val="custom20177430_21*a*1"/>
  <p:tag name="KSO_WM_UNIT_NOCLEAR" val="0"/>
  <p:tag name="KSO_WM_UNIT_DIAGRAM_ISNUMVISUAL" val="0"/>
  <p:tag name="KSO_WM_UNIT_DIAGRAM_ISREFERUNIT" val="0"/>
  <p:tag name="KSO_WM_UNIT_PRESET_TEXT" val="LOREM IPSUM DOLOR"/>
  <p:tag name="KSO_WM_UNIT_TEXT_FILL_FORE_SCHEMECOLOR_INDEX" val="5"/>
  <p:tag name="KSO_WM_UNIT_TEXT_FILL_TYPE" val="1"/>
  <p:tag name="KSO_WM_UNIT_USESOURCEFORMAT_APPLY" val="1"/>
</p:tagLst>
</file>

<file path=ppt/tags/tag14.xml><?xml version="1.0" encoding="utf-8"?>
<p:tagLst xmlns:p="http://schemas.openxmlformats.org/presentationml/2006/main">
  <p:tag name="KSO_WM_TAG_VERSION" val="1.0"/>
  <p:tag name="KSO_WM_BEAUTIFY_FLAG" val="#wm#"/>
  <p:tag name="KSO_WM_UNIT_TYPE" val="a"/>
  <p:tag name="KSO_WM_UNIT_INDEX" val="1"/>
  <p:tag name="KSO_WM_UNIT_LAYERLEVEL" val="1"/>
  <p:tag name="KSO_WM_UNIT_VALUE" val="23"/>
  <p:tag name="KSO_WM_UNIT_ISCONTENTSTITLE" val="0"/>
  <p:tag name="KSO_WM_UNIT_HIGHLIGHT" val="0"/>
  <p:tag name="KSO_WM_UNIT_COMPATIBLE" val="0"/>
  <p:tag name="KSO_WM_TEMPLATE_CATEGORY" val="custom"/>
  <p:tag name="KSO_WM_TEMPLATE_INDEX" val="20177430"/>
  <p:tag name="KSO_WM_DIAGRAM_GROUP_CODE" val="m1-1"/>
  <p:tag name="KSO_WM_UNIT_ID" val="custom20177430_21*a*1"/>
  <p:tag name="KSO_WM_UNIT_NOCLEAR" val="0"/>
  <p:tag name="KSO_WM_UNIT_DIAGRAM_ISNUMVISUAL" val="0"/>
  <p:tag name="KSO_WM_UNIT_DIAGRAM_ISREFERUNIT" val="0"/>
  <p:tag name="KSO_WM_UNIT_PRESET_TEXT" val="LOREM IPSUM DOLOR"/>
  <p:tag name="KSO_WM_UNIT_TEXT_FILL_FORE_SCHEMECOLOR_INDEX" val="5"/>
  <p:tag name="KSO_WM_UNIT_TEXT_FILL_TYPE" val="1"/>
  <p:tag name="KSO_WM_UNIT_USESOURCEFORMAT_APPLY" val="1"/>
</p:tagLst>
</file>

<file path=ppt/tags/tag15.xml><?xml version="1.0" encoding="utf-8"?>
<p:tagLst xmlns:p="http://schemas.openxmlformats.org/presentationml/2006/main">
  <p:tag name="KSO_WM_TAG_VERSION" val="1.0"/>
  <p:tag name="KSO_WM_BEAUTIFY_FLAG" val="#wm#"/>
  <p:tag name="KSO_WM_UNIT_ISCONTENTSTITLE" val="0"/>
  <p:tag name="KSO_WM_UNIT_TYPE" val="l_h_a"/>
  <p:tag name="KSO_WM_UNIT_INDEX" val="1_2_1"/>
  <p:tag name="KSO_WM_UNIT_LAYERLEVEL" val="1_1_1"/>
  <p:tag name="KSO_WM_UNIT_VALUE" val="11"/>
  <p:tag name="KSO_WM_UNIT_HIGHLIGHT" val="0"/>
  <p:tag name="KSO_WM_UNIT_COMPATIBLE" val="0"/>
  <p:tag name="KSO_WM_TEMPLATE_CATEGORY" val="custom"/>
  <p:tag name="KSO_WM_TEMPLATE_INDEX" val="20177430"/>
  <p:tag name="KSO_WM_DIAGRAM_GROUP_CODE" val="l1-1"/>
  <p:tag name="KSO_WM_UNIT_ID" val="custom20177430_5*l_h_a*1_2_1"/>
  <p:tag name="KSO_WM_UNIT_NOCLEAR" val="0"/>
  <p:tag name="KSO_WM_UNIT_DIAGRAM_ISNUMVISUAL" val="0"/>
  <p:tag name="KSO_WM_UNIT_DIAGRAM_ISREFERUNIT" val="0"/>
  <p:tag name="KSO_WM_UNIT_PRESET_TEXT" val="LOREM IPSUM"/>
  <p:tag name="KSO_WM_UNIT_TEXT_FILL_FORE_SCHEMECOLOR_INDEX" val="13"/>
  <p:tag name="KSO_WM_UNIT_TEXT_FILL_TYPE" val="1"/>
  <p:tag name="KSO_WM_UNIT_USESOURCEFORMAT_APPLY" val="1"/>
</p:tagLst>
</file>

<file path=ppt/tags/tag16.xml><?xml version="1.0" encoding="utf-8"?>
<p:tagLst xmlns:p="http://schemas.openxmlformats.org/presentationml/2006/main">
  <p:tag name="KSO_WM_TAG_VERSION" val="1.0"/>
  <p:tag name="KSO_WM_BEAUTIFY_FLAG" val="#wm#"/>
  <p:tag name="KSO_WM_UNIT_ISCONTENTSTITLE" val="0"/>
  <p:tag name="KSO_WM_UNIT_TYPE" val="l_h_a"/>
  <p:tag name="KSO_WM_UNIT_INDEX" val="1_2_1"/>
  <p:tag name="KSO_WM_UNIT_LAYERLEVEL" val="1_1_1"/>
  <p:tag name="KSO_WM_UNIT_VALUE" val="11"/>
  <p:tag name="KSO_WM_UNIT_HIGHLIGHT" val="0"/>
  <p:tag name="KSO_WM_UNIT_COMPATIBLE" val="0"/>
  <p:tag name="KSO_WM_TEMPLATE_CATEGORY" val="custom"/>
  <p:tag name="KSO_WM_TEMPLATE_INDEX" val="20177430"/>
  <p:tag name="KSO_WM_DIAGRAM_GROUP_CODE" val="l1-1"/>
  <p:tag name="KSO_WM_UNIT_ID" val="custom20177430_5*l_h_a*1_2_1"/>
  <p:tag name="KSO_WM_UNIT_NOCLEAR" val="0"/>
  <p:tag name="KSO_WM_UNIT_DIAGRAM_ISNUMVISUAL" val="0"/>
  <p:tag name="KSO_WM_UNIT_DIAGRAM_ISREFERUNIT" val="0"/>
  <p:tag name="KSO_WM_UNIT_PRESET_TEXT" val="LOREM IPSUM"/>
  <p:tag name="KSO_WM_UNIT_TEXT_FILL_FORE_SCHEMECOLOR_INDEX" val="13"/>
  <p:tag name="KSO_WM_UNIT_TEXT_FILL_TYPE" val="1"/>
  <p:tag name="KSO_WM_UNIT_USESOURCEFORMAT_APPLY" val="1"/>
</p:tagLst>
</file>

<file path=ppt/tags/tag17.xml><?xml version="1.0" encoding="utf-8"?>
<p:tagLst xmlns:p="http://schemas.openxmlformats.org/presentationml/2006/main">
  <p:tag name="KSO_WM_TAG_VERSION" val="1.0"/>
  <p:tag name="KSO_WM_BEAUTIFY_FLAG" val="#wm#"/>
  <p:tag name="KSO_WM_UNIT_ISCONTENTSTITLE" val="0"/>
  <p:tag name="KSO_WM_UNIT_TYPE" val="l_h_a"/>
  <p:tag name="KSO_WM_UNIT_INDEX" val="1_2_1"/>
  <p:tag name="KSO_WM_UNIT_LAYERLEVEL" val="1_1_1"/>
  <p:tag name="KSO_WM_UNIT_VALUE" val="11"/>
  <p:tag name="KSO_WM_UNIT_HIGHLIGHT" val="0"/>
  <p:tag name="KSO_WM_UNIT_COMPATIBLE" val="0"/>
  <p:tag name="KSO_WM_TEMPLATE_CATEGORY" val="custom"/>
  <p:tag name="KSO_WM_TEMPLATE_INDEX" val="20177430"/>
  <p:tag name="KSO_WM_DIAGRAM_GROUP_CODE" val="l1-1"/>
  <p:tag name="KSO_WM_UNIT_ID" val="custom20177430_5*l_h_a*1_2_1"/>
  <p:tag name="KSO_WM_UNIT_NOCLEAR" val="0"/>
  <p:tag name="KSO_WM_UNIT_DIAGRAM_ISNUMVISUAL" val="0"/>
  <p:tag name="KSO_WM_UNIT_DIAGRAM_ISREFERUNIT" val="0"/>
  <p:tag name="KSO_WM_UNIT_PRESET_TEXT" val="LOREM IPSUM"/>
  <p:tag name="KSO_WM_UNIT_TEXT_FILL_FORE_SCHEMECOLOR_INDEX" val="13"/>
  <p:tag name="KSO_WM_UNIT_TEXT_FILL_TYPE" val="1"/>
  <p:tag name="KSO_WM_UNIT_USESOURCEFORMAT_APPLY" val="1"/>
</p:tagLst>
</file>

<file path=ppt/tags/tag18.xml><?xml version="1.0" encoding="utf-8"?>
<p:tagLst xmlns:p="http://schemas.openxmlformats.org/presentationml/2006/main">
  <p:tag name="KSO_WM_TAG_VERSION" val="1.0"/>
  <p:tag name="KSO_WM_BEAUTIFY_FLAG" val="#wm#"/>
  <p:tag name="KSO_WM_UNIT_ISCONTENTSTITLE" val="0"/>
  <p:tag name="KSO_WM_UNIT_TYPE" val="l_h_a"/>
  <p:tag name="KSO_WM_UNIT_INDEX" val="1_2_1"/>
  <p:tag name="KSO_WM_UNIT_LAYERLEVEL" val="1_1_1"/>
  <p:tag name="KSO_WM_UNIT_VALUE" val="11"/>
  <p:tag name="KSO_WM_UNIT_HIGHLIGHT" val="0"/>
  <p:tag name="KSO_WM_UNIT_COMPATIBLE" val="0"/>
  <p:tag name="KSO_WM_TEMPLATE_CATEGORY" val="custom"/>
  <p:tag name="KSO_WM_TEMPLATE_INDEX" val="20177430"/>
  <p:tag name="KSO_WM_DIAGRAM_GROUP_CODE" val="l1-1"/>
  <p:tag name="KSO_WM_UNIT_ID" val="custom20177430_5*l_h_a*1_2_1"/>
  <p:tag name="KSO_WM_UNIT_NOCLEAR" val="0"/>
  <p:tag name="KSO_WM_UNIT_DIAGRAM_ISNUMVISUAL" val="0"/>
  <p:tag name="KSO_WM_UNIT_DIAGRAM_ISREFERUNIT" val="0"/>
  <p:tag name="KSO_WM_UNIT_PRESET_TEXT" val="LOREM IPSUM"/>
  <p:tag name="KSO_WM_UNIT_TEXT_FILL_FORE_SCHEMECOLOR_INDEX" val="13"/>
  <p:tag name="KSO_WM_UNIT_TEXT_FILL_TYPE" val="1"/>
  <p:tag name="KSO_WM_UNIT_USESOURCEFORMAT_APPLY" val="1"/>
</p:tagLst>
</file>

<file path=ppt/tags/tag19.xml><?xml version="1.0" encoding="utf-8"?>
<p:tagLst xmlns:p="http://schemas.openxmlformats.org/presentationml/2006/main">
  <p:tag name="KSO_WM_TAG_VERSION" val="1.0"/>
  <p:tag name="KSO_WM_BEAUTIFY_FLAG" val="#wm#"/>
  <p:tag name="KSO_WM_UNIT_ISCONTENTSTITLE" val="0"/>
  <p:tag name="KSO_WM_UNIT_TYPE" val="l_h_a"/>
  <p:tag name="KSO_WM_UNIT_INDEX" val="1_2_1"/>
  <p:tag name="KSO_WM_UNIT_LAYERLEVEL" val="1_1_1"/>
  <p:tag name="KSO_WM_UNIT_VALUE" val="11"/>
  <p:tag name="KSO_WM_UNIT_HIGHLIGHT" val="0"/>
  <p:tag name="KSO_WM_UNIT_COMPATIBLE" val="0"/>
  <p:tag name="KSO_WM_TEMPLATE_CATEGORY" val="custom"/>
  <p:tag name="KSO_WM_TEMPLATE_INDEX" val="20177430"/>
  <p:tag name="KSO_WM_DIAGRAM_GROUP_CODE" val="l1-1"/>
  <p:tag name="KSO_WM_UNIT_ID" val="custom20177430_5*l_h_a*1_2_1"/>
  <p:tag name="KSO_WM_UNIT_NOCLEAR" val="0"/>
  <p:tag name="KSO_WM_UNIT_DIAGRAM_ISNUMVISUAL" val="0"/>
  <p:tag name="KSO_WM_UNIT_DIAGRAM_ISREFERUNIT" val="0"/>
  <p:tag name="KSO_WM_UNIT_PRESET_TEXT" val="LOREM IPSUM"/>
  <p:tag name="KSO_WM_UNIT_TEXT_FILL_FORE_SCHEMECOLOR_INDEX" val="13"/>
  <p:tag name="KSO_WM_UNIT_TEXT_FILL_TYPE" val="1"/>
  <p:tag name="KSO_WM_UNIT_USESOURCEFORMAT_APPLY" val="1"/>
</p:tagLst>
</file>

<file path=ppt/tags/tag20.xml><?xml version="1.0" encoding="utf-8"?>
<p:tagLst xmlns:p="http://schemas.openxmlformats.org/presentationml/2006/main">
  <p:tag name="KSO_WM_TAG_VERSION" val="1.0"/>
  <p:tag name="KSO_WM_BEAUTIFY_FLAG" val="#wm#"/>
  <p:tag name="KSO_WM_UNIT_ISCONTENTSTITLE" val="0"/>
  <p:tag name="KSO_WM_UNIT_TYPE" val="l_h_a"/>
  <p:tag name="KSO_WM_UNIT_INDEX" val="1_2_1"/>
  <p:tag name="KSO_WM_UNIT_LAYERLEVEL" val="1_1_1"/>
  <p:tag name="KSO_WM_UNIT_VALUE" val="11"/>
  <p:tag name="KSO_WM_UNIT_HIGHLIGHT" val="0"/>
  <p:tag name="KSO_WM_UNIT_COMPATIBLE" val="0"/>
  <p:tag name="KSO_WM_TEMPLATE_CATEGORY" val="custom"/>
  <p:tag name="KSO_WM_TEMPLATE_INDEX" val="20177430"/>
  <p:tag name="KSO_WM_DIAGRAM_GROUP_CODE" val="l1-1"/>
  <p:tag name="KSO_WM_UNIT_ID" val="custom20177430_5*l_h_a*1_2_1"/>
  <p:tag name="KSO_WM_UNIT_NOCLEAR" val="0"/>
  <p:tag name="KSO_WM_UNIT_DIAGRAM_ISNUMVISUAL" val="0"/>
  <p:tag name="KSO_WM_UNIT_DIAGRAM_ISREFERUNIT" val="0"/>
  <p:tag name="KSO_WM_UNIT_PRESET_TEXT" val="LOREM IPSUM"/>
  <p:tag name="KSO_WM_UNIT_TEXT_FILL_FORE_SCHEMECOLOR_INDEX" val="13"/>
  <p:tag name="KSO_WM_UNIT_TEXT_FILL_TYPE" val="1"/>
  <p:tag name="KSO_WM_UNIT_USESOURCEFORMAT_APPLY" val="1"/>
</p:tagLst>
</file>

<file path=ppt/theme/theme1.xml><?xml version="1.0" encoding="utf-8"?>
<a:theme xmlns:a="http://schemas.openxmlformats.org/drawingml/2006/main" name="Office Theme">
  <a:themeElements>
    <a:clrScheme name="配色方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F5597"/>
      </a:accent1>
      <a:accent2>
        <a:srgbClr val="9DC3E6"/>
      </a:accent2>
      <a:accent3>
        <a:srgbClr val="D9D9D9"/>
      </a:accent3>
      <a:accent4>
        <a:srgbClr val="B5B5B5"/>
      </a:accent4>
      <a:accent5>
        <a:srgbClr val="F2F2F2"/>
      </a:accent5>
      <a:accent6>
        <a:srgbClr val="C5E0B3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8181</Words>
  <Application>WPS Presentation</Application>
  <PresentationFormat>宽屏</PresentationFormat>
  <Paragraphs>186</Paragraphs>
  <Slides>23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5" baseType="lpstr">
      <vt:lpstr>Arial</vt:lpstr>
      <vt:lpstr>SimSun</vt:lpstr>
      <vt:lpstr>Wingdings</vt:lpstr>
      <vt:lpstr>汉仪旗黑-85S</vt:lpstr>
      <vt:lpstr>Times New Roman</vt:lpstr>
      <vt:lpstr>Microsoft YaHei</vt:lpstr>
      <vt:lpstr>黑体</vt:lpstr>
      <vt:lpstr>Tempus Sans ITC</vt:lpstr>
      <vt:lpstr>YouYuan</vt:lpstr>
      <vt:lpstr>Calibri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ФИЗИЧЕСКАЯ АКТИВНОСТЬ ПРИ САХАРНОМ ДИАБЕТЕ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uying</dc:creator>
  <cp:lastModifiedBy>user</cp:lastModifiedBy>
  <cp:revision>72</cp:revision>
  <dcterms:created xsi:type="dcterms:W3CDTF">2019-08-28T08:39:00Z</dcterms:created>
  <dcterms:modified xsi:type="dcterms:W3CDTF">2023-11-14T12:59:06Z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1033-11.2.0.11225</vt:lpwstr>
  </property>
  <property fmtid="{D5CDD505-2E9C-101B-9397-08002B2CF9AE}" pid="3" name="ICV">
    <vt:lpwstr>A3A411EE45534688A1853ECEA3634523</vt:lpwstr>
  </property>
</Properties>
</file>