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4" r:id="rId3"/>
    <p:sldId id="275" r:id="rId4"/>
    <p:sldId id="276" r:id="rId5"/>
    <p:sldId id="277" r:id="rId6"/>
    <p:sldId id="278" r:id="rId7"/>
    <p:sldId id="331" r:id="rId8"/>
    <p:sldId id="338" r:id="rId9"/>
    <p:sldId id="340" r:id="rId10"/>
    <p:sldId id="341" r:id="rId11"/>
    <p:sldId id="328" r:id="rId12"/>
    <p:sldId id="355" r:id="rId13"/>
    <p:sldId id="349" r:id="rId14"/>
    <p:sldId id="351" r:id="rId15"/>
    <p:sldId id="353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阮 幸云" initials="阮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  <a:srgbClr val="017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1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007DC-8211-4A0A-85CC-E03E8EEF3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A563C-622C-4938-8742-5477358458D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占位符 19"/>
          <p:cNvSpPr>
            <a:spLocks noGrp="1"/>
          </p:cNvSpPr>
          <p:nvPr>
            <p:ph type="body" sz="quarter" idx="12" hasCustomPrompt="1"/>
          </p:nvPr>
        </p:nvSpPr>
        <p:spPr>
          <a:xfrm>
            <a:off x="764228" y="3533689"/>
            <a:ext cx="5229829" cy="320317"/>
          </a:xfrm>
        </p:spPr>
        <p:txBody>
          <a:bodyPr anchor="ctr">
            <a:noAutofit/>
          </a:bodyPr>
          <a:lstStyle>
            <a:lvl1pPr marL="0" indent="0" algn="dist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单击此处编辑文本样式</a:t>
            </a:r>
            <a:endParaRPr lang="zh-CN" altLang="en-US" dirty="0"/>
          </a:p>
        </p:txBody>
      </p:sp>
      <p:sp>
        <p:nvSpPr>
          <p:cNvPr id="31" name="任意多边形: 形状 30"/>
          <p:cNvSpPr/>
          <p:nvPr userDrawn="1"/>
        </p:nvSpPr>
        <p:spPr>
          <a:xfrm rot="20367676">
            <a:off x="6927308" y="-850753"/>
            <a:ext cx="5763409" cy="5759446"/>
          </a:xfrm>
          <a:custGeom>
            <a:avLst/>
            <a:gdLst>
              <a:gd name="connsiteX0" fmla="*/ 978549 w 5763409"/>
              <a:gd name="connsiteY0" fmla="*/ 0 h 5759446"/>
              <a:gd name="connsiteX1" fmla="*/ 3610297 w 5763409"/>
              <a:gd name="connsiteY1" fmla="*/ 985999 h 5759446"/>
              <a:gd name="connsiteX2" fmla="*/ 5763409 w 5763409"/>
              <a:gd name="connsiteY2" fmla="*/ 1980339 h 5759446"/>
              <a:gd name="connsiteX3" fmla="*/ 5091884 w 5763409"/>
              <a:gd name="connsiteY3" fmla="*/ 3772718 h 5759446"/>
              <a:gd name="connsiteX4" fmla="*/ 4182409 w 5763409"/>
              <a:gd name="connsiteY4" fmla="*/ 5759446 h 5759446"/>
              <a:gd name="connsiteX5" fmla="*/ 951530 w 5763409"/>
              <a:gd name="connsiteY5" fmla="*/ 5759446 h 5759446"/>
              <a:gd name="connsiteX6" fmla="*/ 0 w 5763409"/>
              <a:gd name="connsiteY6" fmla="*/ 4799519 h 5759446"/>
              <a:gd name="connsiteX7" fmla="*/ 0 w 5763409"/>
              <a:gd name="connsiteY7" fmla="*/ 959927 h 5759446"/>
              <a:gd name="connsiteX8" fmla="*/ 951531 w 5763409"/>
              <a:gd name="connsiteY8" fmla="*/ 0 h 575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3409" h="5759446">
                <a:moveTo>
                  <a:pt x="978549" y="0"/>
                </a:moveTo>
                <a:lnTo>
                  <a:pt x="3610297" y="985999"/>
                </a:lnTo>
                <a:lnTo>
                  <a:pt x="5763409" y="1980339"/>
                </a:lnTo>
                <a:lnTo>
                  <a:pt x="5091884" y="3772718"/>
                </a:lnTo>
                <a:lnTo>
                  <a:pt x="4182409" y="5759446"/>
                </a:lnTo>
                <a:lnTo>
                  <a:pt x="951530" y="5759446"/>
                </a:lnTo>
                <a:cubicBezTo>
                  <a:pt x="426014" y="5759447"/>
                  <a:pt x="0" y="5329673"/>
                  <a:pt x="0" y="4799519"/>
                </a:cubicBezTo>
                <a:lnTo>
                  <a:pt x="0" y="959927"/>
                </a:lnTo>
                <a:cubicBezTo>
                  <a:pt x="0" y="429774"/>
                  <a:pt x="426015" y="0"/>
                  <a:pt x="951531" y="0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0"/>
          </p:nvPr>
        </p:nvSpPr>
        <p:spPr>
          <a:xfrm>
            <a:off x="6471500" y="0"/>
            <a:ext cx="5720500" cy="5338728"/>
          </a:xfrm>
          <a:custGeom>
            <a:avLst/>
            <a:gdLst>
              <a:gd name="connsiteX0" fmla="*/ 1116115 w 5720500"/>
              <a:gd name="connsiteY0" fmla="*/ 0 h 5338728"/>
              <a:gd name="connsiteX1" fmla="*/ 5720500 w 5720500"/>
              <a:gd name="connsiteY1" fmla="*/ 0 h 5338728"/>
              <a:gd name="connsiteX2" fmla="*/ 5720500 w 5720500"/>
              <a:gd name="connsiteY2" fmla="*/ 3906235 h 5338728"/>
              <a:gd name="connsiteX3" fmla="*/ 2872857 w 5720500"/>
              <a:gd name="connsiteY3" fmla="*/ 5250786 h 5338728"/>
              <a:gd name="connsiteX4" fmla="*/ 1652939 w 5720500"/>
              <a:gd name="connsiteY4" fmla="*/ 4813390 h 5338728"/>
              <a:gd name="connsiteX5" fmla="*/ 87942 w 5720500"/>
              <a:gd name="connsiteY5" fmla="*/ 1498861 h 5338728"/>
              <a:gd name="connsiteX6" fmla="*/ 525337 w 5720500"/>
              <a:gd name="connsiteY6" fmla="*/ 278944 h 53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0500" h="5338728">
                <a:moveTo>
                  <a:pt x="1116115" y="0"/>
                </a:moveTo>
                <a:lnTo>
                  <a:pt x="5720500" y="0"/>
                </a:lnTo>
                <a:lnTo>
                  <a:pt x="5720500" y="3906235"/>
                </a:lnTo>
                <a:lnTo>
                  <a:pt x="2872857" y="5250786"/>
                </a:lnTo>
                <a:cubicBezTo>
                  <a:pt x="2415203" y="5466875"/>
                  <a:pt x="1869027" y="5271046"/>
                  <a:pt x="1652939" y="4813390"/>
                </a:cubicBezTo>
                <a:lnTo>
                  <a:pt x="87942" y="1498861"/>
                </a:lnTo>
                <a:cubicBezTo>
                  <a:pt x="-128146" y="1041207"/>
                  <a:pt x="67683" y="495031"/>
                  <a:pt x="525337" y="2789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43"/>
          <p:cNvSpPr/>
          <p:nvPr userDrawn="1"/>
        </p:nvSpPr>
        <p:spPr>
          <a:xfrm rot="20130343">
            <a:off x="-329412" y="-16076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19"/>
          <p:cNvSpPr>
            <a:spLocks noGrp="1"/>
          </p:cNvSpPr>
          <p:nvPr>
            <p:ph type="body" sz="quarter" idx="11" hasCustomPrompt="1"/>
          </p:nvPr>
        </p:nvSpPr>
        <p:spPr>
          <a:xfrm>
            <a:off x="709798" y="2641430"/>
            <a:ext cx="5720499" cy="90588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3600">
                <a:latin typeface="汉仪旗黑-85S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单击此处编辑文本样式</a:t>
            </a:r>
            <a:endParaRPr lang="zh-CN" altLang="en-US" dirty="0"/>
          </a:p>
        </p:txBody>
      </p:sp>
      <p:sp>
        <p:nvSpPr>
          <p:cNvPr id="27" name="文本占位符 19"/>
          <p:cNvSpPr>
            <a:spLocks noGrp="1"/>
          </p:cNvSpPr>
          <p:nvPr>
            <p:ph type="body" sz="quarter" idx="13" hasCustomPrompt="1"/>
          </p:nvPr>
        </p:nvSpPr>
        <p:spPr>
          <a:xfrm>
            <a:off x="709798" y="3968257"/>
            <a:ext cx="5720499" cy="734372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 15"/>
          <p:cNvSpPr/>
          <p:nvPr userDrawn="1"/>
        </p:nvSpPr>
        <p:spPr>
          <a:xfrm rot="9302750">
            <a:off x="10948188" y="5839500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23"/>
          <p:cNvSpPr/>
          <p:nvPr userDrawn="1"/>
        </p:nvSpPr>
        <p:spPr>
          <a:xfrm rot="20130343">
            <a:off x="-315558" y="-14997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 21"/>
          <p:cNvSpPr/>
          <p:nvPr userDrawn="1"/>
        </p:nvSpPr>
        <p:spPr>
          <a:xfrm rot="20124172">
            <a:off x="6923398" y="-872327"/>
            <a:ext cx="5886392" cy="5759446"/>
          </a:xfrm>
          <a:custGeom>
            <a:avLst/>
            <a:gdLst>
              <a:gd name="connsiteX0" fmla="*/ 1475246 w 5886392"/>
              <a:gd name="connsiteY0" fmla="*/ 0 h 5759446"/>
              <a:gd name="connsiteX1" fmla="*/ 5886392 w 5886392"/>
              <a:gd name="connsiteY1" fmla="*/ 2037134 h 5759446"/>
              <a:gd name="connsiteX2" fmla="*/ 4182409 w 5886392"/>
              <a:gd name="connsiteY2" fmla="*/ 5759446 h 5759446"/>
              <a:gd name="connsiteX3" fmla="*/ 951530 w 5886392"/>
              <a:gd name="connsiteY3" fmla="*/ 5759446 h 5759446"/>
              <a:gd name="connsiteX4" fmla="*/ 0 w 5886392"/>
              <a:gd name="connsiteY4" fmla="*/ 4799519 h 5759446"/>
              <a:gd name="connsiteX5" fmla="*/ 0 w 5886392"/>
              <a:gd name="connsiteY5" fmla="*/ 959927 h 5759446"/>
              <a:gd name="connsiteX6" fmla="*/ 951531 w 5886392"/>
              <a:gd name="connsiteY6" fmla="*/ 0 h 575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6392" h="5759446">
                <a:moveTo>
                  <a:pt x="1475246" y="0"/>
                </a:moveTo>
                <a:lnTo>
                  <a:pt x="5886392" y="2037134"/>
                </a:lnTo>
                <a:lnTo>
                  <a:pt x="4182409" y="5759446"/>
                </a:lnTo>
                <a:lnTo>
                  <a:pt x="951530" y="5759446"/>
                </a:lnTo>
                <a:cubicBezTo>
                  <a:pt x="426014" y="5759447"/>
                  <a:pt x="0" y="5329673"/>
                  <a:pt x="0" y="4799519"/>
                </a:cubicBezTo>
                <a:lnTo>
                  <a:pt x="0" y="959927"/>
                </a:lnTo>
                <a:cubicBezTo>
                  <a:pt x="0" y="429774"/>
                  <a:pt x="426015" y="0"/>
                  <a:pt x="95153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43"/>
          <p:cNvSpPr/>
          <p:nvPr userDrawn="1"/>
        </p:nvSpPr>
        <p:spPr>
          <a:xfrm rot="20130343">
            <a:off x="-329412" y="-16076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>
            <a:spLocks noGrp="1"/>
          </p:cNvSpPr>
          <p:nvPr>
            <p:ph type="pic" sz="quarter" idx="10"/>
          </p:nvPr>
        </p:nvSpPr>
        <p:spPr>
          <a:xfrm>
            <a:off x="1" y="756953"/>
            <a:ext cx="5344087" cy="6101047"/>
          </a:xfrm>
          <a:custGeom>
            <a:avLst/>
            <a:gdLst>
              <a:gd name="connsiteX0" fmla="*/ 3364679 w 5344087"/>
              <a:gd name="connsiteY0" fmla="*/ 233 h 6101047"/>
              <a:gd name="connsiteX1" fmla="*/ 4257726 w 5344087"/>
              <a:gd name="connsiteY1" fmla="*/ 689265 h 6101047"/>
              <a:gd name="connsiteX2" fmla="*/ 5306962 w 5344087"/>
              <a:gd name="connsiteY2" fmla="*/ 4346974 h 6101047"/>
              <a:gd name="connsiteX3" fmla="*/ 4654824 w 5344087"/>
              <a:gd name="connsiteY3" fmla="*/ 5523746 h 6101047"/>
              <a:gd name="connsiteX4" fmla="*/ 2642314 w 5344087"/>
              <a:gd name="connsiteY4" fmla="*/ 6101047 h 6101047"/>
              <a:gd name="connsiteX5" fmla="*/ 0 w 5344087"/>
              <a:gd name="connsiteY5" fmla="*/ 6101047 h 6101047"/>
              <a:gd name="connsiteX6" fmla="*/ 0 w 5344087"/>
              <a:gd name="connsiteY6" fmla="*/ 920916 h 6101047"/>
              <a:gd name="connsiteX7" fmla="*/ 3080954 w 5344087"/>
              <a:gd name="connsiteY7" fmla="*/ 37126 h 6101047"/>
              <a:gd name="connsiteX8" fmla="*/ 3364679 w 5344087"/>
              <a:gd name="connsiteY8" fmla="*/ 233 h 610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4087" h="6101047">
                <a:moveTo>
                  <a:pt x="3364679" y="233"/>
                </a:moveTo>
                <a:cubicBezTo>
                  <a:pt x="3770137" y="9233"/>
                  <a:pt x="4140017" y="278920"/>
                  <a:pt x="4257726" y="689265"/>
                </a:cubicBezTo>
                <a:lnTo>
                  <a:pt x="5306962" y="4346974"/>
                </a:lnTo>
                <a:cubicBezTo>
                  <a:pt x="5451836" y="4852014"/>
                  <a:pt x="5159863" y="5378873"/>
                  <a:pt x="4654824" y="5523746"/>
                </a:cubicBezTo>
                <a:lnTo>
                  <a:pt x="2642314" y="6101047"/>
                </a:lnTo>
                <a:lnTo>
                  <a:pt x="0" y="6101047"/>
                </a:lnTo>
                <a:lnTo>
                  <a:pt x="0" y="920916"/>
                </a:lnTo>
                <a:lnTo>
                  <a:pt x="3080954" y="37126"/>
                </a:lnTo>
                <a:cubicBezTo>
                  <a:pt x="3175649" y="9962"/>
                  <a:pt x="3271112" y="-1844"/>
                  <a:pt x="3364679" y="23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: 形状 16"/>
          <p:cNvSpPr/>
          <p:nvPr userDrawn="1"/>
        </p:nvSpPr>
        <p:spPr>
          <a:xfrm rot="21142631">
            <a:off x="-381471" y="856244"/>
            <a:ext cx="5272529" cy="5707895"/>
          </a:xfrm>
          <a:custGeom>
            <a:avLst/>
            <a:gdLst>
              <a:gd name="connsiteX0" fmla="*/ 4512921 w 5272529"/>
              <a:gd name="connsiteY0" fmla="*/ 19328 h 5707895"/>
              <a:gd name="connsiteX1" fmla="*/ 5272529 w 5272529"/>
              <a:gd name="connsiteY1" fmla="*/ 951335 h 5707895"/>
              <a:gd name="connsiteX2" fmla="*/ 5272529 w 5272529"/>
              <a:gd name="connsiteY2" fmla="*/ 4756560 h 5707895"/>
              <a:gd name="connsiteX3" fmla="*/ 4321194 w 5272529"/>
              <a:gd name="connsiteY3" fmla="*/ 5707895 h 5707895"/>
              <a:gd name="connsiteX4" fmla="*/ 515969 w 5272529"/>
              <a:gd name="connsiteY4" fmla="*/ 5707895 h 5707895"/>
              <a:gd name="connsiteX5" fmla="*/ 145667 w 5272529"/>
              <a:gd name="connsiteY5" fmla="*/ 5633134 h 5707895"/>
              <a:gd name="connsiteX6" fmla="*/ 0 w 5272529"/>
              <a:gd name="connsiteY6" fmla="*/ 5554070 h 5707895"/>
              <a:gd name="connsiteX7" fmla="*/ 743323 w 5272529"/>
              <a:gd name="connsiteY7" fmla="*/ 0 h 5707895"/>
              <a:gd name="connsiteX8" fmla="*/ 4321194 w 5272529"/>
              <a:gd name="connsiteY8" fmla="*/ 0 h 5707895"/>
              <a:gd name="connsiteX9" fmla="*/ 4512921 w 5272529"/>
              <a:gd name="connsiteY9" fmla="*/ 19328 h 5707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72529" h="5707895">
                <a:moveTo>
                  <a:pt x="4512921" y="19328"/>
                </a:moveTo>
                <a:cubicBezTo>
                  <a:pt x="4946429" y="108036"/>
                  <a:pt x="5272529" y="491603"/>
                  <a:pt x="5272529" y="951335"/>
                </a:cubicBezTo>
                <a:lnTo>
                  <a:pt x="5272529" y="4756560"/>
                </a:lnTo>
                <a:cubicBezTo>
                  <a:pt x="5272529" y="5281968"/>
                  <a:pt x="4846602" y="5707895"/>
                  <a:pt x="4321194" y="5707895"/>
                </a:cubicBezTo>
                <a:lnTo>
                  <a:pt x="515969" y="5707895"/>
                </a:lnTo>
                <a:cubicBezTo>
                  <a:pt x="384617" y="5707895"/>
                  <a:pt x="259483" y="5681274"/>
                  <a:pt x="145667" y="5633134"/>
                </a:cubicBezTo>
                <a:lnTo>
                  <a:pt x="0" y="5554070"/>
                </a:lnTo>
                <a:lnTo>
                  <a:pt x="743323" y="0"/>
                </a:lnTo>
                <a:lnTo>
                  <a:pt x="4321194" y="0"/>
                </a:lnTo>
                <a:cubicBezTo>
                  <a:pt x="4386870" y="0"/>
                  <a:pt x="4450992" y="6655"/>
                  <a:pt x="4512921" y="19328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/>
        </p:nvSpPr>
        <p:spPr>
          <a:xfrm rot="21142631">
            <a:off x="11430530" y="-56538"/>
            <a:ext cx="811318" cy="912069"/>
          </a:xfrm>
          <a:custGeom>
            <a:avLst/>
            <a:gdLst>
              <a:gd name="connsiteX0" fmla="*/ 9825 w 811318"/>
              <a:gd name="connsiteY0" fmla="*/ 0 h 912069"/>
              <a:gd name="connsiteX1" fmla="*/ 811318 w 811318"/>
              <a:gd name="connsiteY1" fmla="*/ 107267 h 912069"/>
              <a:gd name="connsiteX2" fmla="*/ 703609 w 811318"/>
              <a:gd name="connsiteY2" fmla="*/ 912069 h 912069"/>
              <a:gd name="connsiteX3" fmla="*/ 172684 w 811318"/>
              <a:gd name="connsiteY3" fmla="*/ 912069 h 912069"/>
              <a:gd name="connsiteX4" fmla="*/ 0 w 811318"/>
              <a:gd name="connsiteY4" fmla="*/ 739385 h 912069"/>
              <a:gd name="connsiteX5" fmla="*/ 0 w 811318"/>
              <a:gd name="connsiteY5" fmla="*/ 48668 h 9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318" h="912069">
                <a:moveTo>
                  <a:pt x="9825" y="0"/>
                </a:moveTo>
                <a:lnTo>
                  <a:pt x="811318" y="107267"/>
                </a:lnTo>
                <a:lnTo>
                  <a:pt x="703609" y="912069"/>
                </a:lnTo>
                <a:lnTo>
                  <a:pt x="172684" y="912069"/>
                </a:lnTo>
                <a:cubicBezTo>
                  <a:pt x="77313" y="912069"/>
                  <a:pt x="0" y="834756"/>
                  <a:pt x="0" y="739385"/>
                </a:cubicBezTo>
                <a:lnTo>
                  <a:pt x="0" y="486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/>
        </p:nvSpPr>
        <p:spPr>
          <a:xfrm rot="21142631">
            <a:off x="11303004" y="-53655"/>
            <a:ext cx="945887" cy="1020481"/>
          </a:xfrm>
          <a:custGeom>
            <a:avLst/>
            <a:gdLst>
              <a:gd name="connsiteX0" fmla="*/ 102451 w 945887"/>
              <a:gd name="connsiteY0" fmla="*/ 0 h 1020481"/>
              <a:gd name="connsiteX1" fmla="*/ 945887 w 945887"/>
              <a:gd name="connsiteY1" fmla="*/ 112880 h 1020481"/>
              <a:gd name="connsiteX2" fmla="*/ 824420 w 945887"/>
              <a:gd name="connsiteY2" fmla="*/ 1020481 h 1020481"/>
              <a:gd name="connsiteX3" fmla="*/ 172684 w 945887"/>
              <a:gd name="connsiteY3" fmla="*/ 1020481 h 1020481"/>
              <a:gd name="connsiteX4" fmla="*/ 0 w 945887"/>
              <a:gd name="connsiteY4" fmla="*/ 847797 h 1020481"/>
              <a:gd name="connsiteX5" fmla="*/ 0 w 945887"/>
              <a:gd name="connsiteY5" fmla="*/ 157080 h 1020481"/>
              <a:gd name="connsiteX6" fmla="*/ 50577 w 945887"/>
              <a:gd name="connsiteY6" fmla="*/ 34974 h 102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5887" h="1020481">
                <a:moveTo>
                  <a:pt x="102451" y="0"/>
                </a:moveTo>
                <a:lnTo>
                  <a:pt x="945887" y="112880"/>
                </a:lnTo>
                <a:lnTo>
                  <a:pt x="824420" y="1020481"/>
                </a:lnTo>
                <a:lnTo>
                  <a:pt x="172684" y="1020481"/>
                </a:lnTo>
                <a:cubicBezTo>
                  <a:pt x="77313" y="1020481"/>
                  <a:pt x="0" y="943168"/>
                  <a:pt x="0" y="847797"/>
                </a:cubicBezTo>
                <a:lnTo>
                  <a:pt x="0" y="157080"/>
                </a:lnTo>
                <a:cubicBezTo>
                  <a:pt x="-1" y="109394"/>
                  <a:pt x="19328" y="66223"/>
                  <a:pt x="50577" y="34974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文本占位符 16"/>
          <p:cNvSpPr>
            <a:spLocks noGrp="1"/>
          </p:cNvSpPr>
          <p:nvPr>
            <p:ph type="body" sz="quarter" idx="15"/>
          </p:nvPr>
        </p:nvSpPr>
        <p:spPr>
          <a:xfrm>
            <a:off x="5706016" y="3334855"/>
            <a:ext cx="5595938" cy="74930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30" name="文本占位符 14"/>
          <p:cNvSpPr>
            <a:spLocks noGrp="1"/>
          </p:cNvSpPr>
          <p:nvPr>
            <p:ph type="body" sz="quarter" idx="14" hasCustomPrompt="1"/>
          </p:nvPr>
        </p:nvSpPr>
        <p:spPr>
          <a:xfrm>
            <a:off x="5716335" y="2146269"/>
            <a:ext cx="5575300" cy="1573498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4800"/>
            </a:lvl1pPr>
          </a:lstStyle>
          <a:p>
            <a:pPr lvl="0"/>
            <a:r>
              <a:rPr lang="zh-CN" altLang="en-US" dirty="0"/>
              <a:t>单击编辑文本</a:t>
            </a:r>
            <a:endParaRPr lang="zh-CN" altLang="en-US" dirty="0"/>
          </a:p>
        </p:txBody>
      </p:sp>
      <p:sp>
        <p:nvSpPr>
          <p:cNvPr id="31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>
            <a:spLocks noGrp="1"/>
          </p:cNvSpPr>
          <p:nvPr>
            <p:ph type="pic" sz="quarter" idx="10"/>
          </p:nvPr>
        </p:nvSpPr>
        <p:spPr>
          <a:xfrm>
            <a:off x="7372031" y="68686"/>
            <a:ext cx="4819968" cy="6720626"/>
          </a:xfrm>
          <a:custGeom>
            <a:avLst/>
            <a:gdLst>
              <a:gd name="connsiteX0" fmla="*/ 3360313 w 4819968"/>
              <a:gd name="connsiteY0" fmla="*/ 0 h 6720626"/>
              <a:gd name="connsiteX1" fmla="*/ 3980973 w 4819968"/>
              <a:gd name="connsiteY1" fmla="*/ 257086 h 6720626"/>
              <a:gd name="connsiteX2" fmla="*/ 4819968 w 4819968"/>
              <a:gd name="connsiteY2" fmla="*/ 1096081 h 6720626"/>
              <a:gd name="connsiteX3" fmla="*/ 4819968 w 4819968"/>
              <a:gd name="connsiteY3" fmla="*/ 5624545 h 6720626"/>
              <a:gd name="connsiteX4" fmla="*/ 3980973 w 4819968"/>
              <a:gd name="connsiteY4" fmla="*/ 6463540 h 6720626"/>
              <a:gd name="connsiteX5" fmla="*/ 2739653 w 4819968"/>
              <a:gd name="connsiteY5" fmla="*/ 6463540 h 6720626"/>
              <a:gd name="connsiteX6" fmla="*/ 257086 w 4819968"/>
              <a:gd name="connsiteY6" fmla="*/ 3980973 h 6720626"/>
              <a:gd name="connsiteX7" fmla="*/ 257086 w 4819968"/>
              <a:gd name="connsiteY7" fmla="*/ 2739653 h 6720626"/>
              <a:gd name="connsiteX8" fmla="*/ 2739653 w 4819968"/>
              <a:gd name="connsiteY8" fmla="*/ 257086 h 6720626"/>
              <a:gd name="connsiteX9" fmla="*/ 3360313 w 4819968"/>
              <a:gd name="connsiteY9" fmla="*/ 0 h 6720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19968" h="6720626">
                <a:moveTo>
                  <a:pt x="3360313" y="0"/>
                </a:moveTo>
                <a:cubicBezTo>
                  <a:pt x="3584948" y="0"/>
                  <a:pt x="3809582" y="85695"/>
                  <a:pt x="3980973" y="257086"/>
                </a:cubicBezTo>
                <a:lnTo>
                  <a:pt x="4819968" y="1096081"/>
                </a:lnTo>
                <a:lnTo>
                  <a:pt x="4819968" y="5624545"/>
                </a:lnTo>
                <a:lnTo>
                  <a:pt x="3980973" y="6463540"/>
                </a:lnTo>
                <a:cubicBezTo>
                  <a:pt x="3638192" y="6806322"/>
                  <a:pt x="3082434" y="6806322"/>
                  <a:pt x="2739653" y="6463540"/>
                </a:cubicBezTo>
                <a:lnTo>
                  <a:pt x="257086" y="3980973"/>
                </a:lnTo>
                <a:cubicBezTo>
                  <a:pt x="-85695" y="3638192"/>
                  <a:pt x="-85695" y="3082435"/>
                  <a:pt x="257086" y="2739653"/>
                </a:cubicBezTo>
                <a:lnTo>
                  <a:pt x="2739653" y="257086"/>
                </a:lnTo>
                <a:cubicBezTo>
                  <a:pt x="2911044" y="85695"/>
                  <a:pt x="3135678" y="0"/>
                  <a:pt x="33603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37"/>
          <p:cNvSpPr/>
          <p:nvPr userDrawn="1"/>
        </p:nvSpPr>
        <p:spPr>
          <a:xfrm rot="20083528">
            <a:off x="5598599" y="3255638"/>
            <a:ext cx="7831706" cy="4622435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任意多边形: 形状 12"/>
          <p:cNvSpPr/>
          <p:nvPr userDrawn="1"/>
        </p:nvSpPr>
        <p:spPr>
          <a:xfrm rot="20083528">
            <a:off x="7365523" y="4241488"/>
            <a:ext cx="5718404" cy="3364014"/>
          </a:xfrm>
          <a:custGeom>
            <a:avLst/>
            <a:gdLst>
              <a:gd name="connsiteX0" fmla="*/ 5483214 w 5718404"/>
              <a:gd name="connsiteY0" fmla="*/ 73570 h 3364014"/>
              <a:gd name="connsiteX1" fmla="*/ 5714308 w 5718404"/>
              <a:gd name="connsiteY1" fmla="*/ 213778 h 3364014"/>
              <a:gd name="connsiteX2" fmla="*/ 5718404 w 5718404"/>
              <a:gd name="connsiteY2" fmla="*/ 217683 h 3364014"/>
              <a:gd name="connsiteX3" fmla="*/ 4232850 w 5718404"/>
              <a:gd name="connsiteY3" fmla="*/ 3364014 h 3364014"/>
              <a:gd name="connsiteX4" fmla="*/ 2 w 5718404"/>
              <a:gd name="connsiteY4" fmla="*/ 1365457 h 3364014"/>
              <a:gd name="connsiteX5" fmla="*/ 0 w 5718404"/>
              <a:gd name="connsiteY5" fmla="*/ 936180 h 3364014"/>
              <a:gd name="connsiteX6" fmla="*/ 936181 w 5718404"/>
              <a:gd name="connsiteY6" fmla="*/ 0 h 3364014"/>
              <a:gd name="connsiteX7" fmla="*/ 5118811 w 5718404"/>
              <a:gd name="connsiteY7" fmla="*/ 0 h 3364014"/>
              <a:gd name="connsiteX8" fmla="*/ 5483214 w 5718404"/>
              <a:gd name="connsiteY8" fmla="*/ 73570 h 336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8404" h="3364014">
                <a:moveTo>
                  <a:pt x="5483214" y="73570"/>
                </a:moveTo>
                <a:cubicBezTo>
                  <a:pt x="5567216" y="109100"/>
                  <a:pt x="5644952" y="156541"/>
                  <a:pt x="5714308" y="213778"/>
                </a:cubicBezTo>
                <a:lnTo>
                  <a:pt x="5718404" y="217683"/>
                </a:lnTo>
                <a:lnTo>
                  <a:pt x="4232850" y="3364014"/>
                </a:lnTo>
                <a:lnTo>
                  <a:pt x="2" y="1365457"/>
                </a:lnTo>
                <a:lnTo>
                  <a:pt x="0" y="936180"/>
                </a:lnTo>
                <a:cubicBezTo>
                  <a:pt x="0" y="419143"/>
                  <a:pt x="419143" y="2"/>
                  <a:pt x="936181" y="0"/>
                </a:cubicBezTo>
                <a:lnTo>
                  <a:pt x="5118811" y="0"/>
                </a:lnTo>
                <a:cubicBezTo>
                  <a:pt x="5248069" y="0"/>
                  <a:pt x="5371210" y="26197"/>
                  <a:pt x="5483214" y="7357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43"/>
          <p:cNvSpPr/>
          <p:nvPr userDrawn="1"/>
        </p:nvSpPr>
        <p:spPr>
          <a:xfrm rot="20130343">
            <a:off x="-240452" y="-118847"/>
            <a:ext cx="1158586" cy="877457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 userDrawn="1"/>
        </p:nvSpPr>
        <p:spPr>
          <a:xfrm rot="19492083">
            <a:off x="7072658" y="4413201"/>
            <a:ext cx="6554635" cy="3366038"/>
          </a:xfrm>
          <a:custGeom>
            <a:avLst/>
            <a:gdLst>
              <a:gd name="connsiteX0" fmla="*/ 6468760 w 6554635"/>
              <a:gd name="connsiteY0" fmla="*/ 165290 h 3366038"/>
              <a:gd name="connsiteX1" fmla="*/ 6554635 w 6554635"/>
              <a:gd name="connsiteY1" fmla="*/ 226344 h 3366038"/>
              <a:gd name="connsiteX2" fmla="*/ 4345404 w 6554635"/>
              <a:gd name="connsiteY2" fmla="*/ 3366038 h 3366038"/>
              <a:gd name="connsiteX3" fmla="*/ 0 w 6554635"/>
              <a:gd name="connsiteY3" fmla="*/ 308415 h 3366038"/>
              <a:gd name="connsiteX4" fmla="*/ 137474 w 6554635"/>
              <a:gd name="connsiteY4" fmla="*/ 194988 h 3366038"/>
              <a:gd name="connsiteX5" fmla="*/ 775819 w 6554635"/>
              <a:gd name="connsiteY5" fmla="*/ 0 h 3366038"/>
              <a:gd name="connsiteX6" fmla="*/ 5876738 w 6554635"/>
              <a:gd name="connsiteY6" fmla="*/ 0 h 3366038"/>
              <a:gd name="connsiteX7" fmla="*/ 6321147 w 6554635"/>
              <a:gd name="connsiteY7" fmla="*/ 89722 h 3366038"/>
              <a:gd name="connsiteX8" fmla="*/ 6468760 w 6554635"/>
              <a:gd name="connsiteY8" fmla="*/ 165290 h 336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4635" h="3366038">
                <a:moveTo>
                  <a:pt x="6468760" y="165290"/>
                </a:moveTo>
                <a:lnTo>
                  <a:pt x="6554635" y="226344"/>
                </a:lnTo>
                <a:lnTo>
                  <a:pt x="4345404" y="3366038"/>
                </a:lnTo>
                <a:lnTo>
                  <a:pt x="0" y="308415"/>
                </a:lnTo>
                <a:lnTo>
                  <a:pt x="137474" y="194988"/>
                </a:lnTo>
                <a:cubicBezTo>
                  <a:pt x="319693" y="71884"/>
                  <a:pt x="539361" y="1"/>
                  <a:pt x="775819" y="0"/>
                </a:cubicBezTo>
                <a:lnTo>
                  <a:pt x="5876738" y="0"/>
                </a:lnTo>
                <a:cubicBezTo>
                  <a:pt x="6034376" y="0"/>
                  <a:pt x="6184553" y="31948"/>
                  <a:pt x="6321147" y="89722"/>
                </a:cubicBezTo>
                <a:cubicBezTo>
                  <a:pt x="6372369" y="111388"/>
                  <a:pt x="6421681" y="136685"/>
                  <a:pt x="6468760" y="165290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5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43"/>
          <p:cNvSpPr/>
          <p:nvPr userDrawn="1"/>
        </p:nvSpPr>
        <p:spPr>
          <a:xfrm rot="20130343">
            <a:off x="-329412" y="-160768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/>
        </p:nvSpPr>
        <p:spPr>
          <a:xfrm rot="2700000">
            <a:off x="7624640" y="116801"/>
            <a:ext cx="6329286" cy="7336869"/>
          </a:xfrm>
          <a:custGeom>
            <a:avLst/>
            <a:gdLst>
              <a:gd name="connsiteX0" fmla="*/ 0 w 6329286"/>
              <a:gd name="connsiteY0" fmla="*/ 1479948 h 7336869"/>
              <a:gd name="connsiteX1" fmla="*/ 1479949 w 6329286"/>
              <a:gd name="connsiteY1" fmla="*/ 0 h 7336869"/>
              <a:gd name="connsiteX2" fmla="*/ 6329286 w 6329286"/>
              <a:gd name="connsiteY2" fmla="*/ 4849338 h 7336869"/>
              <a:gd name="connsiteX3" fmla="*/ 3841755 w 6329286"/>
              <a:gd name="connsiteY3" fmla="*/ 7336869 h 7336869"/>
              <a:gd name="connsiteX4" fmla="*/ 1240797 w 6329286"/>
              <a:gd name="connsiteY4" fmla="*/ 7336869 h 7336869"/>
              <a:gd name="connsiteX5" fmla="*/ 0 w 6329286"/>
              <a:gd name="connsiteY5" fmla="*/ 6096072 h 7336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29286" h="7336869">
                <a:moveTo>
                  <a:pt x="0" y="1479948"/>
                </a:moveTo>
                <a:lnTo>
                  <a:pt x="1479949" y="0"/>
                </a:lnTo>
                <a:lnTo>
                  <a:pt x="6329286" y="4849338"/>
                </a:lnTo>
                <a:lnTo>
                  <a:pt x="3841755" y="7336869"/>
                </a:lnTo>
                <a:lnTo>
                  <a:pt x="1240797" y="7336869"/>
                </a:lnTo>
                <a:cubicBezTo>
                  <a:pt x="555524" y="7336869"/>
                  <a:pt x="1" y="6781345"/>
                  <a:pt x="0" y="6096072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 rot="4748385">
            <a:off x="-221653" y="-78173"/>
            <a:ext cx="1805547" cy="1733478"/>
          </a:xfrm>
          <a:custGeom>
            <a:avLst/>
            <a:gdLst>
              <a:gd name="connsiteX0" fmla="*/ 0 w 1805547"/>
              <a:gd name="connsiteY0" fmla="*/ 1387083 h 1733478"/>
              <a:gd name="connsiteX1" fmla="*/ 266112 w 1805547"/>
              <a:gd name="connsiteY1" fmla="*/ 0 h 1733478"/>
              <a:gd name="connsiteX2" fmla="*/ 1399931 w 1805547"/>
              <a:gd name="connsiteY2" fmla="*/ 0 h 1733478"/>
              <a:gd name="connsiteX3" fmla="*/ 1805547 w 1805547"/>
              <a:gd name="connsiteY3" fmla="*/ 405616 h 1733478"/>
              <a:gd name="connsiteX4" fmla="*/ 1805547 w 1805547"/>
              <a:gd name="connsiteY4" fmla="*/ 1733478 h 173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5547" h="1733478">
                <a:moveTo>
                  <a:pt x="0" y="1387083"/>
                </a:moveTo>
                <a:lnTo>
                  <a:pt x="266112" y="0"/>
                </a:lnTo>
                <a:lnTo>
                  <a:pt x="1399931" y="0"/>
                </a:lnTo>
                <a:cubicBezTo>
                  <a:pt x="1623947" y="0"/>
                  <a:pt x="1805547" y="181600"/>
                  <a:pt x="1805547" y="405616"/>
                </a:cubicBezTo>
                <a:lnTo>
                  <a:pt x="1805547" y="1733478"/>
                </a:ln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 userDrawn="1"/>
        </p:nvSpPr>
        <p:spPr>
          <a:xfrm rot="2700000">
            <a:off x="1191607" y="1025236"/>
            <a:ext cx="1068649" cy="106864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/>
        </p:nvSpPr>
        <p:spPr>
          <a:xfrm rot="4748385">
            <a:off x="369648" y="5507074"/>
            <a:ext cx="1124395" cy="1968489"/>
          </a:xfrm>
          <a:custGeom>
            <a:avLst/>
            <a:gdLst>
              <a:gd name="connsiteX0" fmla="*/ 8241 w 1124395"/>
              <a:gd name="connsiteY0" fmla="*/ 323870 h 1968489"/>
              <a:gd name="connsiteX1" fmla="*/ 405616 w 1124395"/>
              <a:gd name="connsiteY1" fmla="*/ 0 h 1968489"/>
              <a:gd name="connsiteX2" fmla="*/ 1124395 w 1124395"/>
              <a:gd name="connsiteY2" fmla="*/ 0 h 1968489"/>
              <a:gd name="connsiteX3" fmla="*/ 746740 w 1124395"/>
              <a:gd name="connsiteY3" fmla="*/ 1968489 h 1968489"/>
              <a:gd name="connsiteX4" fmla="*/ 0 w 1124395"/>
              <a:gd name="connsiteY4" fmla="*/ 1825227 h 1968489"/>
              <a:gd name="connsiteX5" fmla="*/ 0 w 1124395"/>
              <a:gd name="connsiteY5" fmla="*/ 405616 h 1968489"/>
              <a:gd name="connsiteX6" fmla="*/ 8241 w 1124395"/>
              <a:gd name="connsiteY6" fmla="*/ 323870 h 196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4395" h="1968489">
                <a:moveTo>
                  <a:pt x="8241" y="323870"/>
                </a:moveTo>
                <a:cubicBezTo>
                  <a:pt x="46063" y="139037"/>
                  <a:pt x="209602" y="0"/>
                  <a:pt x="405616" y="0"/>
                </a:cubicBezTo>
                <a:lnTo>
                  <a:pt x="1124395" y="0"/>
                </a:lnTo>
                <a:lnTo>
                  <a:pt x="746740" y="1968489"/>
                </a:lnTo>
                <a:lnTo>
                  <a:pt x="0" y="1825227"/>
                </a:lnTo>
                <a:lnTo>
                  <a:pt x="0" y="405616"/>
                </a:lnTo>
                <a:cubicBezTo>
                  <a:pt x="0" y="377614"/>
                  <a:pt x="2837" y="350275"/>
                  <a:pt x="8241" y="323870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 userDrawn="1"/>
        </p:nvSpPr>
        <p:spPr>
          <a:xfrm rot="7086780">
            <a:off x="1769212" y="6294635"/>
            <a:ext cx="686245" cy="986117"/>
          </a:xfrm>
          <a:custGeom>
            <a:avLst/>
            <a:gdLst>
              <a:gd name="connsiteX0" fmla="*/ 12945 w 686245"/>
              <a:gd name="connsiteY0" fmla="*/ 885512 h 986117"/>
              <a:gd name="connsiteX1" fmla="*/ 0 w 686245"/>
              <a:gd name="connsiteY1" fmla="*/ 821395 h 986117"/>
              <a:gd name="connsiteX2" fmla="*/ 0 w 686245"/>
              <a:gd name="connsiteY2" fmla="*/ 162526 h 986117"/>
              <a:gd name="connsiteX3" fmla="*/ 48246 w 686245"/>
              <a:gd name="connsiteY3" fmla="*/ 46050 h 986117"/>
              <a:gd name="connsiteX4" fmla="*/ 159420 w 686245"/>
              <a:gd name="connsiteY4" fmla="*/ 0 h 986117"/>
              <a:gd name="connsiteX5" fmla="*/ 686245 w 686245"/>
              <a:gd name="connsiteY5" fmla="*/ 986117 h 986117"/>
              <a:gd name="connsiteX6" fmla="*/ 164722 w 686245"/>
              <a:gd name="connsiteY6" fmla="*/ 986117 h 986117"/>
              <a:gd name="connsiteX7" fmla="*/ 12945 w 686245"/>
              <a:gd name="connsiteY7" fmla="*/ 885512 h 986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6245" h="986117">
                <a:moveTo>
                  <a:pt x="12945" y="885512"/>
                </a:moveTo>
                <a:cubicBezTo>
                  <a:pt x="4609" y="865805"/>
                  <a:pt x="0" y="844138"/>
                  <a:pt x="0" y="821395"/>
                </a:cubicBezTo>
                <a:lnTo>
                  <a:pt x="0" y="162526"/>
                </a:lnTo>
                <a:cubicBezTo>
                  <a:pt x="0" y="117039"/>
                  <a:pt x="18437" y="75859"/>
                  <a:pt x="48246" y="46050"/>
                </a:cubicBezTo>
                <a:lnTo>
                  <a:pt x="159420" y="0"/>
                </a:lnTo>
                <a:lnTo>
                  <a:pt x="686245" y="986117"/>
                </a:lnTo>
                <a:lnTo>
                  <a:pt x="164722" y="986117"/>
                </a:lnTo>
                <a:cubicBezTo>
                  <a:pt x="96492" y="986117"/>
                  <a:pt x="37951" y="944633"/>
                  <a:pt x="12945" y="885512"/>
                </a:cubicBezTo>
                <a:close/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/>
        </p:nvGrpSpPr>
        <p:grpSpPr>
          <a:xfrm>
            <a:off x="5905128" y="461469"/>
            <a:ext cx="1334432" cy="1056395"/>
            <a:chOff x="4555965" y="-531967"/>
            <a:chExt cx="2564468" cy="2030146"/>
          </a:xfrm>
        </p:grpSpPr>
        <p:sp>
          <p:nvSpPr>
            <p:cNvPr id="26" name="矩形: 圆角 25"/>
            <p:cNvSpPr/>
            <p:nvPr/>
          </p:nvSpPr>
          <p:spPr>
            <a:xfrm rot="4748385">
              <a:off x="4555965" y="-531967"/>
              <a:ext cx="2030146" cy="2030145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/>
            <p:cNvSpPr/>
            <p:nvPr/>
          </p:nvSpPr>
          <p:spPr>
            <a:xfrm rot="7086780">
              <a:off x="6132120" y="-31514"/>
              <a:ext cx="988313" cy="988313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 flipH="1">
            <a:off x="9610408" y="5938064"/>
            <a:ext cx="2657792" cy="1201695"/>
            <a:chOff x="-52399" y="5929121"/>
            <a:chExt cx="2657792" cy="1201695"/>
          </a:xfrm>
        </p:grpSpPr>
        <p:sp>
          <p:nvSpPr>
            <p:cNvPr id="8" name="任意多边形: 形状 7"/>
            <p:cNvSpPr/>
            <p:nvPr userDrawn="1"/>
          </p:nvSpPr>
          <p:spPr>
            <a:xfrm rot="4748385">
              <a:off x="369648" y="5507074"/>
              <a:ext cx="1124395" cy="1968489"/>
            </a:xfrm>
            <a:custGeom>
              <a:avLst/>
              <a:gdLst>
                <a:gd name="connsiteX0" fmla="*/ 8241 w 1124395"/>
                <a:gd name="connsiteY0" fmla="*/ 323870 h 1968489"/>
                <a:gd name="connsiteX1" fmla="*/ 405616 w 1124395"/>
                <a:gd name="connsiteY1" fmla="*/ 0 h 1968489"/>
                <a:gd name="connsiteX2" fmla="*/ 1124395 w 1124395"/>
                <a:gd name="connsiteY2" fmla="*/ 0 h 1968489"/>
                <a:gd name="connsiteX3" fmla="*/ 746740 w 1124395"/>
                <a:gd name="connsiteY3" fmla="*/ 1968489 h 1968489"/>
                <a:gd name="connsiteX4" fmla="*/ 0 w 1124395"/>
                <a:gd name="connsiteY4" fmla="*/ 1825227 h 1968489"/>
                <a:gd name="connsiteX5" fmla="*/ 0 w 1124395"/>
                <a:gd name="connsiteY5" fmla="*/ 405616 h 1968489"/>
                <a:gd name="connsiteX6" fmla="*/ 8241 w 1124395"/>
                <a:gd name="connsiteY6" fmla="*/ 323870 h 19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4395" h="1968489">
                  <a:moveTo>
                    <a:pt x="8241" y="323870"/>
                  </a:moveTo>
                  <a:cubicBezTo>
                    <a:pt x="46063" y="139037"/>
                    <a:pt x="209602" y="0"/>
                    <a:pt x="405616" y="0"/>
                  </a:cubicBezTo>
                  <a:lnTo>
                    <a:pt x="1124395" y="0"/>
                  </a:lnTo>
                  <a:lnTo>
                    <a:pt x="746740" y="1968489"/>
                  </a:lnTo>
                  <a:lnTo>
                    <a:pt x="0" y="1825227"/>
                  </a:lnTo>
                  <a:lnTo>
                    <a:pt x="0" y="405616"/>
                  </a:lnTo>
                  <a:cubicBezTo>
                    <a:pt x="0" y="377614"/>
                    <a:pt x="2837" y="350275"/>
                    <a:pt x="8241" y="323870"/>
                  </a:cubicBezTo>
                  <a:close/>
                </a:path>
              </a:pathLst>
            </a:cu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/>
          </p:nvSpPr>
          <p:spPr>
            <a:xfrm rot="7086780">
              <a:off x="1769212" y="6294635"/>
              <a:ext cx="686245" cy="986117"/>
            </a:xfrm>
            <a:custGeom>
              <a:avLst/>
              <a:gdLst>
                <a:gd name="connsiteX0" fmla="*/ 12945 w 686245"/>
                <a:gd name="connsiteY0" fmla="*/ 885512 h 986117"/>
                <a:gd name="connsiteX1" fmla="*/ 0 w 686245"/>
                <a:gd name="connsiteY1" fmla="*/ 821395 h 986117"/>
                <a:gd name="connsiteX2" fmla="*/ 0 w 686245"/>
                <a:gd name="connsiteY2" fmla="*/ 162526 h 986117"/>
                <a:gd name="connsiteX3" fmla="*/ 48246 w 686245"/>
                <a:gd name="connsiteY3" fmla="*/ 46050 h 986117"/>
                <a:gd name="connsiteX4" fmla="*/ 159420 w 686245"/>
                <a:gd name="connsiteY4" fmla="*/ 0 h 986117"/>
                <a:gd name="connsiteX5" fmla="*/ 686245 w 686245"/>
                <a:gd name="connsiteY5" fmla="*/ 986117 h 986117"/>
                <a:gd name="connsiteX6" fmla="*/ 164722 w 686245"/>
                <a:gd name="connsiteY6" fmla="*/ 986117 h 986117"/>
                <a:gd name="connsiteX7" fmla="*/ 12945 w 686245"/>
                <a:gd name="connsiteY7" fmla="*/ 885512 h 98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6245" h="986117">
                  <a:moveTo>
                    <a:pt x="12945" y="885512"/>
                  </a:moveTo>
                  <a:cubicBezTo>
                    <a:pt x="4609" y="865805"/>
                    <a:pt x="0" y="844138"/>
                    <a:pt x="0" y="821395"/>
                  </a:cubicBezTo>
                  <a:lnTo>
                    <a:pt x="0" y="162526"/>
                  </a:lnTo>
                  <a:cubicBezTo>
                    <a:pt x="0" y="117039"/>
                    <a:pt x="18437" y="75859"/>
                    <a:pt x="48246" y="46050"/>
                  </a:cubicBezTo>
                  <a:lnTo>
                    <a:pt x="159420" y="0"/>
                  </a:lnTo>
                  <a:lnTo>
                    <a:pt x="686245" y="986117"/>
                  </a:lnTo>
                  <a:lnTo>
                    <a:pt x="164722" y="986117"/>
                  </a:lnTo>
                  <a:cubicBezTo>
                    <a:pt x="96492" y="986117"/>
                    <a:pt x="37951" y="944633"/>
                    <a:pt x="12945" y="885512"/>
                  </a:cubicBezTo>
                  <a:close/>
                </a:path>
              </a:pathLst>
            </a:cu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5591379" cy="6858000"/>
          </a:xfrm>
          <a:custGeom>
            <a:avLst/>
            <a:gdLst>
              <a:gd name="connsiteX0" fmla="*/ 0 w 5591379"/>
              <a:gd name="connsiteY0" fmla="*/ 0 h 6858000"/>
              <a:gd name="connsiteX1" fmla="*/ 2377442 w 5591379"/>
              <a:gd name="connsiteY1" fmla="*/ 0 h 6858000"/>
              <a:gd name="connsiteX2" fmla="*/ 5234558 w 5591379"/>
              <a:gd name="connsiteY2" fmla="*/ 2857117 h 6858000"/>
              <a:gd name="connsiteX3" fmla="*/ 5234558 w 5591379"/>
              <a:gd name="connsiteY3" fmla="*/ 4580002 h 6858000"/>
              <a:gd name="connsiteX4" fmla="*/ 2956560 w 5591379"/>
              <a:gd name="connsiteY4" fmla="*/ 6858000 h 6858000"/>
              <a:gd name="connsiteX5" fmla="*/ 0 w 559137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1379" h="6858000">
                <a:moveTo>
                  <a:pt x="0" y="0"/>
                </a:moveTo>
                <a:lnTo>
                  <a:pt x="2377442" y="0"/>
                </a:lnTo>
                <a:lnTo>
                  <a:pt x="5234558" y="2857117"/>
                </a:lnTo>
                <a:cubicBezTo>
                  <a:pt x="5710320" y="3332879"/>
                  <a:pt x="5710320" y="4104240"/>
                  <a:pt x="5234558" y="4580002"/>
                </a:cubicBezTo>
                <a:lnTo>
                  <a:pt x="295656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4595299" y="510141"/>
            <a:ext cx="1334432" cy="1056395"/>
            <a:chOff x="4555965" y="-531967"/>
            <a:chExt cx="2564468" cy="2030146"/>
          </a:xfrm>
        </p:grpSpPr>
        <p:sp>
          <p:nvSpPr>
            <p:cNvPr id="16" name="矩形: 圆角 15"/>
            <p:cNvSpPr/>
            <p:nvPr/>
          </p:nvSpPr>
          <p:spPr>
            <a:xfrm rot="4748385">
              <a:off x="4555965" y="-531967"/>
              <a:ext cx="2030146" cy="2030145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/>
            <p:cNvSpPr/>
            <p:nvPr/>
          </p:nvSpPr>
          <p:spPr>
            <a:xfrm rot="7086780">
              <a:off x="6132120" y="-31514"/>
              <a:ext cx="988313" cy="988313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/>
          <p:nvPr userDrawn="1"/>
        </p:nvSpPr>
        <p:spPr>
          <a:xfrm>
            <a:off x="1" y="12700"/>
            <a:ext cx="5720499" cy="5338728"/>
          </a:xfrm>
          <a:custGeom>
            <a:avLst/>
            <a:gdLst>
              <a:gd name="connsiteX0" fmla="*/ 0 w 5720499"/>
              <a:gd name="connsiteY0" fmla="*/ 0 h 5338728"/>
              <a:gd name="connsiteX1" fmla="*/ 4604385 w 5720499"/>
              <a:gd name="connsiteY1" fmla="*/ 0 h 5338728"/>
              <a:gd name="connsiteX2" fmla="*/ 5195163 w 5720499"/>
              <a:gd name="connsiteY2" fmla="*/ 278944 h 5338728"/>
              <a:gd name="connsiteX3" fmla="*/ 5632558 w 5720499"/>
              <a:gd name="connsiteY3" fmla="*/ 1498861 h 5338728"/>
              <a:gd name="connsiteX4" fmla="*/ 4067561 w 5720499"/>
              <a:gd name="connsiteY4" fmla="*/ 4813390 h 5338728"/>
              <a:gd name="connsiteX5" fmla="*/ 2847643 w 5720499"/>
              <a:gd name="connsiteY5" fmla="*/ 5250786 h 5338728"/>
              <a:gd name="connsiteX6" fmla="*/ 0 w 5720499"/>
              <a:gd name="connsiteY6" fmla="*/ 3906235 h 53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0499" h="5338728">
                <a:moveTo>
                  <a:pt x="0" y="0"/>
                </a:moveTo>
                <a:lnTo>
                  <a:pt x="4604385" y="0"/>
                </a:lnTo>
                <a:lnTo>
                  <a:pt x="5195163" y="278944"/>
                </a:lnTo>
                <a:cubicBezTo>
                  <a:pt x="5652817" y="495031"/>
                  <a:pt x="5848646" y="1041207"/>
                  <a:pt x="5632558" y="1498861"/>
                </a:cubicBezTo>
                <a:lnTo>
                  <a:pt x="4067561" y="4813390"/>
                </a:lnTo>
                <a:cubicBezTo>
                  <a:pt x="3851473" y="5271046"/>
                  <a:pt x="3305297" y="5466875"/>
                  <a:pt x="2847643" y="5250786"/>
                </a:cubicBezTo>
                <a:lnTo>
                  <a:pt x="0" y="3906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 rot="1232324" flipH="1">
            <a:off x="-494559" y="-838053"/>
            <a:ext cx="5763409" cy="5759446"/>
          </a:xfrm>
          <a:custGeom>
            <a:avLst/>
            <a:gdLst>
              <a:gd name="connsiteX0" fmla="*/ 978549 w 5763409"/>
              <a:gd name="connsiteY0" fmla="*/ 0 h 5759446"/>
              <a:gd name="connsiteX1" fmla="*/ 3610297 w 5763409"/>
              <a:gd name="connsiteY1" fmla="*/ 985999 h 5759446"/>
              <a:gd name="connsiteX2" fmla="*/ 5763409 w 5763409"/>
              <a:gd name="connsiteY2" fmla="*/ 1980339 h 5759446"/>
              <a:gd name="connsiteX3" fmla="*/ 5091884 w 5763409"/>
              <a:gd name="connsiteY3" fmla="*/ 3772718 h 5759446"/>
              <a:gd name="connsiteX4" fmla="*/ 4182409 w 5763409"/>
              <a:gd name="connsiteY4" fmla="*/ 5759446 h 5759446"/>
              <a:gd name="connsiteX5" fmla="*/ 951530 w 5763409"/>
              <a:gd name="connsiteY5" fmla="*/ 5759446 h 5759446"/>
              <a:gd name="connsiteX6" fmla="*/ 0 w 5763409"/>
              <a:gd name="connsiteY6" fmla="*/ 4799519 h 5759446"/>
              <a:gd name="connsiteX7" fmla="*/ 0 w 5763409"/>
              <a:gd name="connsiteY7" fmla="*/ 959927 h 5759446"/>
              <a:gd name="connsiteX8" fmla="*/ 951531 w 5763409"/>
              <a:gd name="connsiteY8" fmla="*/ 0 h 575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3409" h="5759446">
                <a:moveTo>
                  <a:pt x="978549" y="0"/>
                </a:moveTo>
                <a:lnTo>
                  <a:pt x="3610297" y="985999"/>
                </a:lnTo>
                <a:lnTo>
                  <a:pt x="5763409" y="1980339"/>
                </a:lnTo>
                <a:lnTo>
                  <a:pt x="5091884" y="3772718"/>
                </a:lnTo>
                <a:lnTo>
                  <a:pt x="4182409" y="5759446"/>
                </a:lnTo>
                <a:lnTo>
                  <a:pt x="951530" y="5759446"/>
                </a:lnTo>
                <a:cubicBezTo>
                  <a:pt x="426014" y="5759447"/>
                  <a:pt x="0" y="5329673"/>
                  <a:pt x="0" y="4799519"/>
                </a:cubicBezTo>
                <a:lnTo>
                  <a:pt x="0" y="959927"/>
                </a:lnTo>
                <a:cubicBezTo>
                  <a:pt x="0" y="429774"/>
                  <a:pt x="426015" y="0"/>
                  <a:pt x="951531" y="0"/>
                </a:cubicBezTo>
                <a:close/>
              </a:path>
            </a:pathLst>
          </a:custGeom>
          <a:noFill/>
          <a:ln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0"/>
          </p:nvPr>
        </p:nvSpPr>
        <p:spPr>
          <a:xfrm>
            <a:off x="0" y="12700"/>
            <a:ext cx="5240982" cy="4891212"/>
          </a:xfrm>
          <a:custGeom>
            <a:avLst/>
            <a:gdLst>
              <a:gd name="connsiteX0" fmla="*/ 0 w 5240982"/>
              <a:gd name="connsiteY0" fmla="*/ 0 h 4891212"/>
              <a:gd name="connsiteX1" fmla="*/ 4218425 w 5240982"/>
              <a:gd name="connsiteY1" fmla="*/ 0 h 4891212"/>
              <a:gd name="connsiteX2" fmla="*/ 4759681 w 5240982"/>
              <a:gd name="connsiteY2" fmla="*/ 255562 h 4891212"/>
              <a:gd name="connsiteX3" fmla="*/ 5160412 w 5240982"/>
              <a:gd name="connsiteY3" fmla="*/ 1373220 h 4891212"/>
              <a:gd name="connsiteX4" fmla="*/ 3726600 w 5240982"/>
              <a:gd name="connsiteY4" fmla="*/ 4409910 h 4891212"/>
              <a:gd name="connsiteX5" fmla="*/ 2608941 w 5240982"/>
              <a:gd name="connsiteY5" fmla="*/ 4810642 h 4891212"/>
              <a:gd name="connsiteX6" fmla="*/ 0 w 5240982"/>
              <a:gd name="connsiteY6" fmla="*/ 3578797 h 489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0982" h="4891212">
                <a:moveTo>
                  <a:pt x="0" y="0"/>
                </a:moveTo>
                <a:lnTo>
                  <a:pt x="4218425" y="0"/>
                </a:lnTo>
                <a:lnTo>
                  <a:pt x="4759681" y="255562"/>
                </a:lnTo>
                <a:cubicBezTo>
                  <a:pt x="5178973" y="453535"/>
                  <a:pt x="5358386" y="953929"/>
                  <a:pt x="5160412" y="1373220"/>
                </a:cubicBezTo>
                <a:lnTo>
                  <a:pt x="3726600" y="4409910"/>
                </a:lnTo>
                <a:cubicBezTo>
                  <a:pt x="3528625" y="4829204"/>
                  <a:pt x="3028232" y="5008617"/>
                  <a:pt x="2608941" y="4810642"/>
                </a:cubicBezTo>
                <a:lnTo>
                  <a:pt x="0" y="35787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 37"/>
          <p:cNvSpPr/>
          <p:nvPr userDrawn="1"/>
        </p:nvSpPr>
        <p:spPr>
          <a:xfrm rot="20083528">
            <a:off x="9293997" y="5276187"/>
            <a:ext cx="3440215" cy="2030486"/>
          </a:xfrm>
          <a:custGeom>
            <a:avLst/>
            <a:gdLst>
              <a:gd name="connsiteX0" fmla="*/ 3298724 w 3440215"/>
              <a:gd name="connsiteY0" fmla="*/ 44260 h 2030486"/>
              <a:gd name="connsiteX1" fmla="*/ 3437751 w 3440215"/>
              <a:gd name="connsiteY1" fmla="*/ 128610 h 2030486"/>
              <a:gd name="connsiteX2" fmla="*/ 3440215 w 3440215"/>
              <a:gd name="connsiteY2" fmla="*/ 130959 h 2030486"/>
              <a:gd name="connsiteX3" fmla="*/ 2543345 w 3440215"/>
              <a:gd name="connsiteY3" fmla="*/ 2030486 h 2030486"/>
              <a:gd name="connsiteX4" fmla="*/ 1 w 3440215"/>
              <a:gd name="connsiteY4" fmla="*/ 829635 h 2030486"/>
              <a:gd name="connsiteX5" fmla="*/ 0 w 3440215"/>
              <a:gd name="connsiteY5" fmla="*/ 563210 h 2030486"/>
              <a:gd name="connsiteX6" fmla="*/ 563210 w 3440215"/>
              <a:gd name="connsiteY6" fmla="*/ 0 h 2030486"/>
              <a:gd name="connsiteX7" fmla="*/ 3079497 w 3440215"/>
              <a:gd name="connsiteY7" fmla="*/ 0 h 2030486"/>
              <a:gd name="connsiteX8" fmla="*/ 3298724 w 3440215"/>
              <a:gd name="connsiteY8" fmla="*/ 44260 h 20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0215" h="2030486">
                <a:moveTo>
                  <a:pt x="3298724" y="44260"/>
                </a:moveTo>
                <a:cubicBezTo>
                  <a:pt x="3349260" y="65635"/>
                  <a:pt x="3396026" y="94176"/>
                  <a:pt x="3437751" y="128610"/>
                </a:cubicBezTo>
                <a:lnTo>
                  <a:pt x="3440215" y="130959"/>
                </a:lnTo>
                <a:lnTo>
                  <a:pt x="2543345" y="2030486"/>
                </a:lnTo>
                <a:lnTo>
                  <a:pt x="1" y="829635"/>
                </a:lnTo>
                <a:lnTo>
                  <a:pt x="0" y="563210"/>
                </a:lnTo>
                <a:cubicBezTo>
                  <a:pt x="0" y="252158"/>
                  <a:pt x="252158" y="1"/>
                  <a:pt x="563210" y="0"/>
                </a:cubicBezTo>
                <a:lnTo>
                  <a:pt x="3079497" y="0"/>
                </a:lnTo>
                <a:cubicBezTo>
                  <a:pt x="3157260" y="0"/>
                  <a:pt x="3231342" y="15760"/>
                  <a:pt x="3298724" y="4426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43"/>
          <p:cNvSpPr/>
          <p:nvPr userDrawn="1"/>
        </p:nvSpPr>
        <p:spPr>
          <a:xfrm rot="1469657" flipH="1">
            <a:off x="10973589" y="-160767"/>
            <a:ext cx="1554927" cy="1177626"/>
          </a:xfrm>
          <a:custGeom>
            <a:avLst/>
            <a:gdLst>
              <a:gd name="connsiteX0" fmla="*/ 536533 w 1554927"/>
              <a:gd name="connsiteY0" fmla="*/ 0 h 1177626"/>
              <a:gd name="connsiteX1" fmla="*/ 1554927 w 1554927"/>
              <a:gd name="connsiteY1" fmla="*/ 463986 h 1177626"/>
              <a:gd name="connsiteX2" fmla="*/ 1554927 w 1554927"/>
              <a:gd name="connsiteY2" fmla="*/ 614415 h 1177626"/>
              <a:gd name="connsiteX3" fmla="*/ 991717 w 1554927"/>
              <a:gd name="connsiteY3" fmla="*/ 1177626 h 1177626"/>
              <a:gd name="connsiteX4" fmla="*/ 0 w 1554927"/>
              <a:gd name="connsiteY4" fmla="*/ 1177625 h 1177626"/>
              <a:gd name="connsiteX5" fmla="*/ 536533 w 1554927"/>
              <a:gd name="connsiteY5" fmla="*/ 0 h 11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927" h="1177626">
                <a:moveTo>
                  <a:pt x="536533" y="0"/>
                </a:moveTo>
                <a:lnTo>
                  <a:pt x="1554927" y="463986"/>
                </a:lnTo>
                <a:lnTo>
                  <a:pt x="1554927" y="614415"/>
                </a:lnTo>
                <a:cubicBezTo>
                  <a:pt x="1554925" y="925467"/>
                  <a:pt x="1302768" y="1177625"/>
                  <a:pt x="991717" y="1177626"/>
                </a:cubicBezTo>
                <a:lnTo>
                  <a:pt x="0" y="1177625"/>
                </a:lnTo>
                <a:lnTo>
                  <a:pt x="536533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占位符 28"/>
          <p:cNvSpPr>
            <a:spLocks noGrp="1"/>
          </p:cNvSpPr>
          <p:nvPr>
            <p:ph type="body" sz="quarter" idx="15"/>
          </p:nvPr>
        </p:nvSpPr>
        <p:spPr>
          <a:xfrm>
            <a:off x="6095999" y="3449579"/>
            <a:ext cx="4474140" cy="821191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0" name="文本占位符 26"/>
          <p:cNvSpPr>
            <a:spLocks noGrp="1"/>
          </p:cNvSpPr>
          <p:nvPr>
            <p:ph type="body" sz="quarter" idx="14"/>
          </p:nvPr>
        </p:nvSpPr>
        <p:spPr>
          <a:xfrm>
            <a:off x="6095999" y="2413625"/>
            <a:ext cx="4997427" cy="1446550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4400" b="0">
                <a:solidFill>
                  <a:schemeClr val="tx1"/>
                </a:solidFill>
                <a:latin typeface="汉仪旗黑-85S" panose="00020600040101010101" charset="-122"/>
              </a:defRPr>
            </a:lvl1pPr>
          </a:lstStyle>
          <a:p>
            <a:pPr lvl="0"/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ly-arranged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2.xml"/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file:///C:\Users\user\AppData\Local\Temp\wps\INetCache\52b612177bce0750aa09961800985a32" TargetMode="External"/><Relationship Id="rId7" Type="http://schemas.openxmlformats.org/officeDocument/2006/relationships/image" Target="../media/image22.jpeg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5.jpeg"/><Relationship Id="rId10" Type="http://schemas.openxmlformats.org/officeDocument/2006/relationships/image" Target="../media/image24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image" Target="../media/image2.jpeg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-172720" y="3107055"/>
            <a:ext cx="7792085" cy="192722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en-US" sz="28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ПРОФИЛАКТИКА ОСЛОЖНЕНИЙ САХАРНОГО ДИАБЕТА. ГИПОГЛИКЕМИЯ. УХОД ЗА НОГАМИ.</a:t>
            </a:r>
            <a:endParaRPr lang="ru-RU" altLang="en-US" sz="2800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7" name="圆角矩形 26"/>
          <p:cNvSpPr/>
          <p:nvPr/>
        </p:nvSpPr>
        <p:spPr>
          <a:xfrm>
            <a:off x="675005" y="1736725"/>
            <a:ext cx="5378450" cy="40195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«ШКОЛА ПАЦИЕНТА С САХАРНЫМ ДИАБЕТОМ 2 ТИПА»</a:t>
            </a:r>
            <a:endParaRPr lang="ru-RU" altLang="zh-CN" sz="1400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3" name="Picture 102"/>
          <p:cNvPicPr/>
          <p:nvPr/>
        </p:nvPicPr>
        <p:blipFill>
          <a:blip r:embed="rId1"/>
          <a:stretch>
            <a:fillRect/>
          </a:stretch>
        </p:blipFill>
        <p:spPr>
          <a:xfrm rot="20100000">
            <a:off x="7150735" y="-39370"/>
            <a:ext cx="5720080" cy="405447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mb/>
      </p:transition>
    </mc:Choice>
    <mc:Fallback>
      <p:transition spd="slow">
        <p:comb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1000" y="386080"/>
            <a:ext cx="114820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ГИПОГЛИКЕМИЯ И ГИПОГЛИКЕМИЧЕСКАЯ КОМА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504440" y="1096010"/>
            <a:ext cx="7627620" cy="1016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155700" y="1446530"/>
            <a:ext cx="10895330" cy="406908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en-US" altLang="zh-CN" sz="1800" b="1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Гипогликемия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— это уровень глюкозы в крови ≤ 3,9 ммоль/л вне зависимости от того, испытывает ли пациент симптомы или нет. 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l"/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Название происходит от греческих </a:t>
            </a:r>
            <a:r>
              <a:rPr lang="en-US" altLang="zh-CN" sz="1800" b="1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«гипо» — низкий, «глик» — сладкий, «емия» — кровь. </a:t>
            </a:r>
            <a:endParaRPr lang="en-US" altLang="zh-CN" sz="1800" b="1" dirty="0">
              <a:solidFill>
                <a:srgbClr val="2F5597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l"/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Опасность гипогликемии состоит в том, что глюкоза постоянно необходима клеткам головного мозга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,  а при ее отсутствии интенсивность работы нервных клеток снижается.</a:t>
            </a:r>
            <a:endParaRPr lang="ru-RU" altLang="en-US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l"/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Гипогликемия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развивается только у пациентов с сахарным диабетом, получающих терапию инсулином или секретогенами.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l"/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l"/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Иногда пациент испытывает симптомы гипогликемии при нормальных значениях уровня глюкозы крови (выше 3,9 ммоль/л) — </a:t>
            </a:r>
            <a:r>
              <a:rPr lang="ru-RU" altLang="en-US" sz="1800" b="1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ложные гипогликемии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. Они возникают в случае, если он длительное время жил с высоким уровнем глюкозы крови и привык к нему. </a:t>
            </a:r>
            <a:r>
              <a:rPr lang="en-US" altLang="zh-CN" sz="1800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Ложные гипогликемии не опасны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и не требуют никаких мероприятий. </a:t>
            </a:r>
            <a:r>
              <a:rPr lang="en-US" altLang="zh-CN" sz="1800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Организм постепенно адаптируется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к нормальному уровню глюкозы в крови и ложные гипогликемии прекратятся.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115" name="Picture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2504440" y="5196205"/>
            <a:ext cx="9358630" cy="277495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en-US" altLang="zh-CN" sz="1800" b="1" i="1" dirty="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Основная причина гипогликемий: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</a:t>
            </a:r>
            <a:r>
              <a:rPr lang="en-US" altLang="zh-CN" sz="1800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избыток инсулина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в организме по отношению к </a:t>
            </a:r>
            <a:r>
              <a:rPr lang="en-US" altLang="zh-CN" sz="1800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недостатку поступления углеводов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с пищей (например, человек не поел вовремя) или при </a:t>
            </a:r>
            <a:r>
              <a:rPr lang="en-US" altLang="zh-CN" sz="1800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ускоренной утилизации углеводов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(мышечная работа).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301240" y="1075690"/>
            <a:ext cx="8702040" cy="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21238" y="2156025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169670" y="1917700"/>
            <a:ext cx="4480560" cy="277495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ctr"/>
            <a:r>
              <a:rPr lang="en-US" altLang="zh-CN" sz="1800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Уровень 1</a:t>
            </a:r>
            <a:endParaRPr lang="en-US" altLang="zh-CN" sz="1800" u="sng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just"/>
            <a:r>
              <a:rPr lang="ru-RU" altLang="en-US" sz="1800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Риск развития гипогликемии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- с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нижение значений глюкозы плазмы от 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3,0 до &lt; 3,9 ммоль/л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 у больных, получающих сахароснижающую терапию. 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just"/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just"/>
            <a:r>
              <a:rPr lang="en-US" altLang="zh-CN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Необходимо начать мероприятия для нормализации сахара в крови, независимо от наличия или отсутствия симптомов.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99376" y="2156660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7489190" y="1917700"/>
            <a:ext cx="3769360" cy="229870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ctr"/>
            <a:r>
              <a:rPr lang="en-US" sz="1800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Уровень 2</a:t>
            </a:r>
            <a:r>
              <a:rPr lang="ru-RU" altLang="en-US" sz="1800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ru-RU" altLang="en-US" sz="1800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r>
              <a:rPr lang="ru-RU" altLang="en-US" sz="180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</a:t>
            </a:r>
            <a:r>
              <a:rPr lang="en-US" sz="180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линически значимая гипогликемия</a:t>
            </a:r>
            <a:r>
              <a:rPr lang="en-US" sz="1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- значения глюкозы плазмы &lt; 3.0 ммоль/л, с симптомами или без них, требующая немедленных действий для купирования гипогликемии.</a:t>
            </a:r>
            <a:endParaRPr lang="en-US" sz="1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1844675" y="286385"/>
            <a:ext cx="9614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КЛАССИФИКАЦИЯ ГИПОГЛИКЕМИИ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6" name="文本框 15"/>
          <p:cNvSpPr txBox="1"/>
          <p:nvPr/>
        </p:nvSpPr>
        <p:spPr>
          <a:xfrm>
            <a:off x="4498975" y="4309110"/>
            <a:ext cx="115125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ru-RU" altLang="zh-CN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650230" y="4501515"/>
            <a:ext cx="50603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u="sng">
                <a:latin typeface="Times New Roman" panose="02020603050405020304" charset="0"/>
                <a:cs typeface="Times New Roman" panose="02020603050405020304" charset="0"/>
              </a:rPr>
              <a:t>Уровень 3</a:t>
            </a:r>
            <a:endParaRPr lang="en-US" u="sng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Т</a:t>
            </a:r>
            <a:r>
              <a:rPr lang="en-US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яжелая гипогликемия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– значения глюкозы плазмы &lt; 3.0 ммоль/л, как и при уровне 2, но с выраженным нарушением когнитивных функций (потер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я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сознания,  гипогликемическая кома)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397000" y="1776095"/>
            <a:ext cx="9397365" cy="1203960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передозировка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инсулина,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препаратов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сульфонилмочевины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или глинидов или неаде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ватная смена препарата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недостаточность функции почек, печени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высокий титр антител к инсулину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неправильная техника инъекций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лекарственные взаимодействия препаратов сульфонилмочевины; 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длительная физическая нагрузка.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3" name="文本框 3"/>
          <p:cNvSpPr txBox="1"/>
          <p:nvPr/>
        </p:nvSpPr>
        <p:spPr>
          <a:xfrm>
            <a:off x="1591945" y="276225"/>
            <a:ext cx="9857105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32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ПРОВОЦИРУЮЩИЕ ФАКТОРЫ ГИПОГЛИКЕМИЙ, связанные с сахароснижающей терапией:</a:t>
            </a:r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 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224718" y="1984520"/>
            <a:ext cx="18703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7" name="Picture 116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" name="Picture 117"/>
          <p:cNvPicPr/>
          <p:nvPr/>
        </p:nvPicPr>
        <p:blipFill>
          <a:blip r:embed="rId3"/>
          <a:stretch>
            <a:fillRect/>
          </a:stretch>
        </p:blipFill>
        <p:spPr>
          <a:xfrm>
            <a:off x="5902960" y="4667885"/>
            <a:ext cx="3200400" cy="2002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9" name="Picture 118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Picture 119"/>
          <p:cNvPicPr/>
          <p:nvPr/>
        </p:nvPicPr>
        <p:blipFill>
          <a:blip r:embed="rId4"/>
          <a:stretch>
            <a:fillRect/>
          </a:stretch>
        </p:blipFill>
        <p:spPr>
          <a:xfrm>
            <a:off x="9103360" y="2980055"/>
            <a:ext cx="2724785" cy="220154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" name="直接连接符 4"/>
          <p:cNvCxnSpPr/>
          <p:nvPr/>
        </p:nvCxnSpPr>
        <p:spPr>
          <a:xfrm>
            <a:off x="1402080" y="1524000"/>
            <a:ext cx="9611995" cy="4445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602105" y="1628140"/>
            <a:ext cx="9615170" cy="2439035"/>
          </a:xfrm>
          <a:prstGeom prst="rect">
            <a:avLst/>
          </a:prstGeom>
          <a:noFill/>
        </p:spPr>
        <p:txBody>
          <a:bodyPr wrap="square" anchor="b" anchorCtr="0"/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ропуск приема пищи или недостаточное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количество углеводов (ХЕ)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прием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алкоголя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ограничение питания для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снижения массы тела (без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соответствующего уменьшения дозы сахароснижающих препаратов);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расстройства ЖКТ: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замедление опорожнения желудка, рвоте, нарушение всасывания пищи в тонкой кишке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1602105" y="352425"/>
            <a:ext cx="9857105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32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ПРОВОЦИРУЮЩИЕ ФАКТОРЫ ГИПОГЛИКЕМИЙ, связанные с питанием:</a:t>
            </a:r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 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325048" y="1796560"/>
            <a:ext cx="1870363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1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ru-RU" altLang="zh-CN" sz="115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1" name="Picture 120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" name="Picture 121"/>
          <p:cNvPicPr/>
          <p:nvPr/>
        </p:nvPicPr>
        <p:blipFill>
          <a:blip r:embed="rId3"/>
          <a:stretch>
            <a:fillRect/>
          </a:stretch>
        </p:blipFill>
        <p:spPr>
          <a:xfrm>
            <a:off x="3699510" y="4435475"/>
            <a:ext cx="3951605" cy="21888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" name="Picture 122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" name="Picture 123"/>
          <p:cNvPicPr/>
          <p:nvPr/>
        </p:nvPicPr>
        <p:blipFill>
          <a:blip r:embed="rId4"/>
          <a:stretch>
            <a:fillRect/>
          </a:stretch>
        </p:blipFill>
        <p:spPr>
          <a:xfrm>
            <a:off x="8121015" y="3776345"/>
            <a:ext cx="3908425" cy="296989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" name="直接连接符 4"/>
          <p:cNvCxnSpPr/>
          <p:nvPr/>
        </p:nvCxnSpPr>
        <p:spPr>
          <a:xfrm>
            <a:off x="1714500" y="1705610"/>
            <a:ext cx="9182735" cy="4445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ver dir="d"/>
      </p:transition>
    </mc:Choice>
    <mc:Fallback>
      <p:transition spd="slow">
        <p:cover dir="d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s 6"/>
          <p:cNvSpPr/>
          <p:nvPr/>
        </p:nvSpPr>
        <p:spPr>
          <a:xfrm>
            <a:off x="635" y="0"/>
            <a:ext cx="5084445" cy="5610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Rectangles 7"/>
          <p:cNvSpPr/>
          <p:nvPr/>
        </p:nvSpPr>
        <p:spPr>
          <a:xfrm>
            <a:off x="3265170" y="0"/>
            <a:ext cx="2724785" cy="3174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/>
              <a:t>Лабораторные изменения:</a:t>
            </a:r>
            <a:endParaRPr lang="en-US"/>
          </a:p>
          <a:p>
            <a:pPr algn="ctr"/>
            <a:r>
              <a:rPr lang="en-US"/>
              <a:t>В анализе крови уровень глюкозы плазмы &lt; 3,0 ммоль/л, (при коме –</a:t>
            </a:r>
            <a:endParaRPr lang="en-US"/>
          </a:p>
          <a:p>
            <a:pPr algn="ctr"/>
            <a:r>
              <a:rPr lang="en-US"/>
              <a:t>как правило, &lt; 2,2 ммоль/л).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1405255" y="387350"/>
            <a:ext cx="9381490" cy="866775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</a:t>
            </a:r>
            <a:r>
              <a:rPr lang="ru-RU" altLang="en-US" sz="4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ИМПТОМЫ ГИПОГЛИКЕМИИ:</a:t>
            </a:r>
            <a:endParaRPr lang="ru-RU" altLang="en-US" sz="40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15" name="Picture 114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Picture 115"/>
          <p:cNvPicPr/>
          <p:nvPr/>
        </p:nvPicPr>
        <p:blipFill>
          <a:blip r:embed="rId1"/>
          <a:stretch>
            <a:fillRect/>
          </a:stretch>
        </p:blipFill>
        <p:spPr>
          <a:xfrm>
            <a:off x="15875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312035" y="1363345"/>
            <a:ext cx="8702040" cy="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3"/>
          <p:cNvSpPr txBox="1"/>
          <p:nvPr/>
        </p:nvSpPr>
        <p:spPr>
          <a:xfrm>
            <a:off x="1783715" y="479425"/>
            <a:ext cx="9614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САМОПОМОЩЬ ПРИ ГИПОГЛИКЕМИИ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1783715" y="1602105"/>
            <a:ext cx="10163175" cy="3136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Н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еобходимо принять </a:t>
            </a:r>
            <a:r>
              <a:rPr lang="en-US" u="sng">
                <a:latin typeface="Times New Roman" panose="02020603050405020304" charset="0"/>
                <a:cs typeface="Times New Roman" panose="02020603050405020304" charset="0"/>
              </a:rPr>
              <a:t>1-2 ХЕ (хлебных единиц) быстро усваиваемых углеводов: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ахар (2-4 куска по 5 г, лучше растворить)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ме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д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или варенье (1–1,5 столовых ложки),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100–200 мл фруктового сока, или 100–200 мл лимонада на сахаре,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4-5 больших таблеток глюкозы (по 3–4 г),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1-2 тубы с углеводным сиропом (по 10 г углеводов)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</a:pP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Если через 15 минут гипогликемия не купируется, повторить прием быстрых углеводов.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</a:pP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</a:pP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Если гипогликемия</a:t>
            </a:r>
            <a:r>
              <a:rPr lang="en-US" u="sng">
                <a:latin typeface="Times New Roman" panose="02020603050405020304" charset="0"/>
                <a:cs typeface="Times New Roman" panose="02020603050405020304" charset="0"/>
                <a:sym typeface="+mn-ea"/>
              </a:rPr>
              <a:t> вызвана пролонгированным инсулином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, особенно в ночное время,</a:t>
            </a:r>
            <a:endParaRPr lang="en-US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lnSpc>
                <a:spcPct val="110000"/>
              </a:lnSpc>
            </a:pP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то дополнительно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необходимо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съесть </a:t>
            </a:r>
            <a:r>
              <a:rPr lang="en-US" u="sng">
                <a:latin typeface="Times New Roman" panose="02020603050405020304" charset="0"/>
                <a:cs typeface="Times New Roman" panose="02020603050405020304" charset="0"/>
                <a:sym typeface="+mn-ea"/>
              </a:rPr>
              <a:t>1-2 ХЕ медленно усваиваемых углеводов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(хлеб, каша и т.д.).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lnSpc>
                <a:spcPct val="110000"/>
              </a:lnSpc>
            </a:pP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584128" y="3527570"/>
            <a:ext cx="187036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6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ru-RU" altLang="zh-CN" sz="6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584200" y="1800225"/>
            <a:ext cx="9258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6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ru-RU" altLang="zh-CN" sz="6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5" name="Picture 1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4" name="Picture 133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301240" y="1248410"/>
            <a:ext cx="8702040" cy="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3"/>
          <p:cNvSpPr txBox="1"/>
          <p:nvPr/>
        </p:nvSpPr>
        <p:spPr>
          <a:xfrm>
            <a:off x="1844675" y="438785"/>
            <a:ext cx="9614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ОКАЗАНИЕ ПЕРВОЙ ПОМОЩИ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280795" y="1412875"/>
            <a:ext cx="685609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1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При т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яжелая гипогликемия требу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ется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 помощ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ь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 другого лица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ct val="11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1)</a:t>
            </a:r>
            <a:r>
              <a:rPr lang="en-US" sz="2000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Пациента уложить на бок, освободить полость рта от остатков пищи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ct val="110000"/>
              </a:lnSpc>
            </a:pP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При потере сознания нельзя вливать в полость рта сладкие растворы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ct val="110000"/>
              </a:lnSpc>
            </a:pP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(опасность попадания жидкости в дыхательные пути).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ct val="11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2)</a:t>
            </a:r>
            <a:r>
              <a:rPr lang="en-US" sz="2000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Введение внутривенно струйно 40 – 100 мл 40 % раствора глюкозы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, до полного восстановления сознания.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ct val="110000"/>
              </a:lnSpc>
            </a:pP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3)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Если сознание не восстанавливается после внутривенного введения 100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мл 40 % раствора глюкозы – </a:t>
            </a:r>
            <a:r>
              <a:rPr lang="en-US" sz="2000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начать внутривенное капельное введение 5–10</a:t>
            </a:r>
            <a:r>
              <a:rPr lang="ru-RU" altLang="en-US" sz="2000" u="sng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00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%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 раствора глюкозы и госпитализировать.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316230" y="1586865"/>
            <a:ext cx="8318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6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ru-RU" altLang="zh-CN" sz="6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8" name="Picture 12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9" name="Picture 128"/>
          <p:cNvPicPr/>
          <p:nvPr/>
        </p:nvPicPr>
        <p:blipFill>
          <a:blip r:embed="rId2"/>
          <a:srcRect l="54975" t="16699" b="430"/>
          <a:stretch>
            <a:fillRect/>
          </a:stretch>
        </p:blipFill>
        <p:spPr>
          <a:xfrm>
            <a:off x="8268970" y="1586865"/>
            <a:ext cx="3362325" cy="3613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s 3"/>
          <p:cNvSpPr/>
          <p:nvPr/>
        </p:nvSpPr>
        <p:spPr>
          <a:xfrm>
            <a:off x="9996805" y="4826635"/>
            <a:ext cx="1625600" cy="3251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301240" y="1075690"/>
            <a:ext cx="8702040" cy="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3"/>
          <p:cNvSpPr txBox="1"/>
          <p:nvPr/>
        </p:nvSpPr>
        <p:spPr>
          <a:xfrm>
            <a:off x="1844675" y="286385"/>
            <a:ext cx="9614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3600" dirty="0">
                <a:latin typeface="Times New Roman" panose="02020603050405020304" charset="0"/>
                <a:ea typeface="Microsoft YaHei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ОКАЗАНИЕ ПЕРВОЙ ПОМОЩИ</a:t>
            </a:r>
            <a:endParaRPr lang="ru-RU" altLang="zh-CN" sz="3600" dirty="0">
              <a:latin typeface="Times New Roman" panose="02020603050405020304" charset="0"/>
              <a:ea typeface="Microsoft YaHei" panose="020B0503020204020204" pitchFamily="34" charset="-122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681480" y="1635760"/>
            <a:ext cx="9321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Если причиной гипогликемии является передозировка таблетированных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сахароснижающих препаратов с большой продолжительностью действия, продолжить внутривенное капельное введение 5–10 % раствора глюкозы до нормализации глюкозы в крови.</a:t>
            </a:r>
            <a:endParaRPr 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631825" y="1769745"/>
            <a:ext cx="8318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6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ru-RU" altLang="zh-CN" sz="6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0" name="Picture 1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2" name="Picture 131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" name="Picture 132"/>
          <p:cNvPicPr/>
          <p:nvPr/>
        </p:nvPicPr>
        <p:blipFill>
          <a:blip r:embed="rId3"/>
          <a:stretch>
            <a:fillRect/>
          </a:stretch>
        </p:blipFill>
        <p:spPr>
          <a:xfrm>
            <a:off x="4324985" y="3785235"/>
            <a:ext cx="3541395" cy="2230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6" name="Picture 135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7" name="Picture 136"/>
          <p:cNvPicPr/>
          <p:nvPr/>
        </p:nvPicPr>
        <p:blipFill>
          <a:blip r:embed="rId4"/>
          <a:stretch>
            <a:fillRect/>
          </a:stretch>
        </p:blipFill>
        <p:spPr>
          <a:xfrm>
            <a:off x="8175625" y="3081020"/>
            <a:ext cx="3092450" cy="21837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5" name="Text Placeholder 4"/>
          <p:cNvSpPr/>
          <p:nvPr>
            <p:ph type="body" sz="quarter" idx="15"/>
          </p:nvPr>
        </p:nvSpPr>
        <p:spPr>
          <a:xfrm>
            <a:off x="5541645" y="1997710"/>
            <a:ext cx="6650355" cy="3338195"/>
          </a:xfrm>
        </p:spPr>
        <p:txBody>
          <a:bodyPr>
            <a:noAutofit/>
          </a:bodyPr>
          <a:p>
            <a:pPr algn="l"/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1)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Поддержание уровня сахара как можно ближе к норме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2)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Нормализация уровня холестерина, вызывающего сужение сосудов 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3)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Соблюдение "Правил ухода за ногами" при сахарном диабете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4)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Для части пациентов (по назначению врача) - ношение ортопедической обуви.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Доказано, что так называемые </a:t>
            </a:r>
            <a:r>
              <a:rPr lang="en-US" b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"профилактические курсы сосудистых препаратов"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b="1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</a:rPr>
              <a:t>бесполезны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в плане снижения риска диабетической стопы.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 Placeholder 5"/>
          <p:cNvSpPr/>
          <p:nvPr>
            <p:ph type="body" sz="quarter" idx="14"/>
          </p:nvPr>
        </p:nvSpPr>
        <p:spPr>
          <a:xfrm>
            <a:off x="3526790" y="466725"/>
            <a:ext cx="8308340" cy="1192530"/>
          </a:xfrm>
        </p:spPr>
        <p:txBody>
          <a:bodyPr>
            <a:normAutofit lnSpcReduction="20000"/>
          </a:bodyPr>
          <a:p>
            <a:pPr algn="ctr"/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ОСНОВНЫЕ ПРАВИЛА  </a:t>
            </a:r>
            <a:endParaRPr lang="ru-RU" altLang="en-US" sz="320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ПРОФИЛАКТИКИ ПОРАЖЕНИЙ СТОП</a:t>
            </a:r>
            <a:r>
              <a:rPr lang="ru-RU" altLang="en-US"/>
              <a:t> </a:t>
            </a:r>
            <a:endParaRPr lang="ru-RU" altLang="en-US"/>
          </a:p>
        </p:txBody>
      </p:sp>
      <p:pic>
        <p:nvPicPr>
          <p:cNvPr id="138" name="Picture 137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9" name="Picture 138"/>
          <p:cNvPicPr/>
          <p:nvPr/>
        </p:nvPicPr>
        <p:blipFill>
          <a:blip r:embed="rId3"/>
          <a:stretch>
            <a:fillRect/>
          </a:stretch>
        </p:blipFill>
        <p:spPr>
          <a:xfrm rot="1140000">
            <a:off x="497840" y="1727835"/>
            <a:ext cx="4615815" cy="340233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1850390" y="3103245"/>
            <a:ext cx="90303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en-US" sz="2000" u="sng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1270" y="5252085"/>
            <a:ext cx="2024380" cy="1605915"/>
          </a:xfrm>
          <a:prstGeom prst="rect">
            <a:avLst/>
          </a:prstGeom>
        </p:spPr>
      </p:pic>
      <p:pic>
        <p:nvPicPr>
          <p:cNvPr id="100" name="Picture Placeholder 99"/>
          <p:cNvPicPr/>
          <p:nvPr>
            <p:ph type="pic" sz="quarter" idx="13"/>
          </p:nvPr>
        </p:nvPicPr>
        <p:blipFill>
          <a:blip r:embed="rId2"/>
          <a:srcRect l="36588" r="6168" b="2778"/>
          <a:stretch>
            <a:fillRect/>
          </a:stretch>
        </p:blipFill>
        <p:spPr>
          <a:xfrm>
            <a:off x="4358005" y="535940"/>
            <a:ext cx="5416550" cy="6322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Picture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1482725" y="-14605"/>
            <a:ext cx="2009775" cy="1905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4"/>
          <p:cNvSpPr txBox="1"/>
          <p:nvPr/>
        </p:nvSpPr>
        <p:spPr>
          <a:xfrm>
            <a:off x="825500" y="1667510"/>
            <a:ext cx="3303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400" b="1">
                <a:solidFill>
                  <a:srgbClr val="0178BC"/>
                </a:solidFill>
              </a:rPr>
              <a:t>ДАЖЕ ПРИ НЕБОЛЬШОМ ВОСПАЛЕНИИ  ОБРАЩАЙТЕСЬ К ВРАЧУ</a:t>
            </a:r>
            <a:endParaRPr lang="ru-RU" altLang="en-US" sz="1400" b="1">
              <a:solidFill>
                <a:srgbClr val="0178BC"/>
              </a:solidFill>
            </a:endParaRPr>
          </a:p>
        </p:txBody>
      </p:sp>
      <p:pic>
        <p:nvPicPr>
          <p:cNvPr id="103" name="Picture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1583690" y="2189480"/>
            <a:ext cx="1647825" cy="18249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5"/>
          <p:cNvSpPr txBox="1"/>
          <p:nvPr/>
        </p:nvSpPr>
        <p:spPr>
          <a:xfrm>
            <a:off x="704850" y="3935730"/>
            <a:ext cx="354584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1400" b="1">
                <a:solidFill>
                  <a:srgbClr val="0178BC"/>
                </a:solidFill>
                <a:sym typeface="+mn-ea"/>
              </a:rPr>
              <a:t>НЕ ПОДВЕРГАЙТЕ НОГИ ВОЗДЕЙСТВИЮ ОЧЕНЬ ВЫСОКИХ И ОЧЕНЬ НИЗКИХ ТЕМПЕРАТУР</a:t>
            </a:r>
            <a:endParaRPr lang="ru-RU" altLang="en-US" sz="1400" b="1">
              <a:solidFill>
                <a:srgbClr val="0178BC"/>
              </a:solidFill>
              <a:sym typeface="+mn-ea"/>
            </a:endParaRPr>
          </a:p>
        </p:txBody>
      </p:sp>
      <p:pic>
        <p:nvPicPr>
          <p:cNvPr id="104" name="Picture 103"/>
          <p:cNvPicPr/>
          <p:nvPr/>
        </p:nvPicPr>
        <p:blipFill>
          <a:blip r:embed="rId5"/>
          <a:srcRect l="23021" t="19153" r="23563" b="12914"/>
          <a:stretch>
            <a:fillRect/>
          </a:stretch>
        </p:blipFill>
        <p:spPr>
          <a:xfrm>
            <a:off x="1040765" y="4714240"/>
            <a:ext cx="1533525" cy="12661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Picture 104"/>
          <p:cNvPicPr/>
          <p:nvPr/>
        </p:nvPicPr>
        <p:blipFill>
          <a:blip r:embed="rId6"/>
          <a:srcRect t="12609" b="13895"/>
          <a:stretch>
            <a:fillRect/>
          </a:stretch>
        </p:blipFill>
        <p:spPr>
          <a:xfrm>
            <a:off x="2159000" y="4756785"/>
            <a:ext cx="1511300" cy="11252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Picture 105"/>
          <p:cNvPicPr/>
          <p:nvPr/>
        </p:nvPicPr>
        <p:blipFill>
          <a:blip r:embed="rId7" r:link="rId8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Picture 107"/>
          <p:cNvPicPr/>
          <p:nvPr/>
        </p:nvPicPr>
        <p:blipFill>
          <a:blip r:embed="rId7" r:link="rId8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0" descr="free-png.ru-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3170" y="4683760"/>
            <a:ext cx="1270635" cy="1270635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704850" y="5965825"/>
            <a:ext cx="321246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1400" b="1">
                <a:solidFill>
                  <a:srgbClr val="0178BC"/>
                </a:solidFill>
                <a:sym typeface="+mn-ea"/>
              </a:rPr>
              <a:t>ЙОД, СПИРТ И ЗЕЛЕНКА ПРОТИВОПОКАЗАНЫ, ОБРАБОТАЙТЕ РАНУ  ПЕРИКИСЬЮ ВОДОРОДА</a:t>
            </a:r>
            <a:endParaRPr lang="ru-RU" altLang="en-US" sz="1400" b="1">
              <a:solidFill>
                <a:srgbClr val="0178BC"/>
              </a:solidFill>
              <a:sym typeface="+mn-ea"/>
            </a:endParaRPr>
          </a:p>
        </p:txBody>
      </p:sp>
      <p:pic>
        <p:nvPicPr>
          <p:cNvPr id="113" name="Picture 112"/>
          <p:cNvPicPr/>
          <p:nvPr/>
        </p:nvPicPr>
        <p:blipFill>
          <a:blip r:embed="rId10"/>
          <a:stretch>
            <a:fillRect/>
          </a:stretch>
        </p:blipFill>
        <p:spPr>
          <a:xfrm>
            <a:off x="10154920" y="151765"/>
            <a:ext cx="1792605" cy="15728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ext Box 12"/>
          <p:cNvSpPr txBox="1"/>
          <p:nvPr/>
        </p:nvSpPr>
        <p:spPr>
          <a:xfrm>
            <a:off x="9203055" y="1724660"/>
            <a:ext cx="36957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1400" b="1">
                <a:solidFill>
                  <a:srgbClr val="0178BC"/>
                </a:solidFill>
                <a:sym typeface="+mn-ea"/>
              </a:rPr>
              <a:t>ВАМ НЕ СЛЕДУЕТ КУРИТЬ! </a:t>
            </a:r>
            <a:endParaRPr lang="ru-RU" altLang="en-US" sz="1400" b="1">
              <a:solidFill>
                <a:srgbClr val="0178BC"/>
              </a:solidFill>
              <a:sym typeface="+mn-ea"/>
            </a:endParaRPr>
          </a:p>
          <a:p>
            <a:pPr algn="ctr"/>
            <a:r>
              <a:rPr lang="ru-RU" altLang="en-US" sz="1400" b="1">
                <a:solidFill>
                  <a:srgbClr val="0178BC"/>
                </a:solidFill>
                <a:sym typeface="+mn-ea"/>
              </a:rPr>
              <a:t>РИСК АМПУТАЦИИ </a:t>
            </a:r>
            <a:endParaRPr lang="ru-RU" altLang="en-US" sz="1400" b="1">
              <a:solidFill>
                <a:srgbClr val="0178BC"/>
              </a:solidFill>
              <a:sym typeface="+mn-ea"/>
            </a:endParaRPr>
          </a:p>
        </p:txBody>
      </p:sp>
      <p:pic>
        <p:nvPicPr>
          <p:cNvPr id="114" name="Picture 113"/>
          <p:cNvPicPr/>
          <p:nvPr/>
        </p:nvPicPr>
        <p:blipFill>
          <a:blip r:embed="rId11"/>
          <a:stretch>
            <a:fillRect/>
          </a:stretch>
        </p:blipFill>
        <p:spPr>
          <a:xfrm>
            <a:off x="10152380" y="2442210"/>
            <a:ext cx="1795145" cy="1572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 Box 13"/>
          <p:cNvSpPr txBox="1"/>
          <p:nvPr/>
        </p:nvSpPr>
        <p:spPr>
          <a:xfrm>
            <a:off x="9784715" y="3935730"/>
            <a:ext cx="25139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1400" b="1">
                <a:solidFill>
                  <a:srgbClr val="0178BC"/>
                </a:solidFill>
                <a:sym typeface="+mn-ea"/>
              </a:rPr>
              <a:t>ПРИ СУХОСТИ НОГ СМАЖТЕ ИХ ЖИРНЫМ КРЕМОМ</a:t>
            </a:r>
            <a:endParaRPr lang="ru-RU" altLang="en-US" sz="1400" b="1">
              <a:solidFill>
                <a:srgbClr val="0178BC"/>
              </a:solidFill>
              <a:sym typeface="+mn-ea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4260850" y="75565"/>
            <a:ext cx="5523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2400" b="1">
                <a:solidFill>
                  <a:srgbClr val="0178BC"/>
                </a:solidFill>
              </a:rPr>
              <a:t>ПРАВИЛА УХОДА ЗА НОГАМИ</a:t>
            </a:r>
            <a:endParaRPr lang="ru-RU" altLang="en-US" sz="2400" b="1">
              <a:solidFill>
                <a:srgbClr val="0178B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156335" y="1840230"/>
            <a:ext cx="10684510" cy="2003425"/>
          </a:xfrm>
          <a:prstGeom prst="rect">
            <a:avLst/>
          </a:prstGeom>
          <a:noFill/>
        </p:spPr>
        <p:txBody>
          <a:bodyPr wrap="square" anchor="b" anchorCtr="0"/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algn="l"/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Основанием для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профилактик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и замедлении прогрессирования диабетической ретинопатии являются: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 algn="l">
              <a:buAutoNum type="arabicPeriod"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контроль гликемии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 algn="l">
              <a:buAutoNum type="arabicPeriod"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контроль артериального давления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 algn="l">
              <a:buAutoNum type="arabicPeriod"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содержания липидов крови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 algn="l">
              <a:buAutoNum type="arabicPeriod"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регулярные осмотры глазного дна  и своевременное проведение лазерной фотокоагуляции</a:t>
            </a:r>
            <a:endParaRPr lang="en-US" altLang="zh-CN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indent="-342900" algn="l"/>
            <a:endParaRPr lang="en-US" altLang="zh-CN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2433320" y="487045"/>
            <a:ext cx="9041765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32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ПРОФИЛАКТИКА ПОРАЖЕНИЯ ГЛАЗ ПРИ СД  - ДИАБЕТИЧЕСКОЙ РЕТИНОПАТИИ</a:t>
            </a:r>
            <a:endParaRPr lang="ru-RU" altLang="zh-CN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ctr"/>
            <a:endParaRPr lang="en-US"/>
          </a:p>
        </p:txBody>
      </p:sp>
      <p:pic>
        <p:nvPicPr>
          <p:cNvPr id="140" name="Picture 139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1" name="Picture 140"/>
          <p:cNvPicPr/>
          <p:nvPr/>
        </p:nvPicPr>
        <p:blipFill>
          <a:blip r:embed="rId3"/>
          <a:stretch>
            <a:fillRect/>
          </a:stretch>
        </p:blipFill>
        <p:spPr>
          <a:xfrm>
            <a:off x="5957570" y="3630295"/>
            <a:ext cx="4799965" cy="32277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2" name="Picture 141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" name="Picture 142"/>
          <p:cNvPicPr/>
          <p:nvPr/>
        </p:nvPicPr>
        <p:blipFill>
          <a:blip r:embed="rId4"/>
          <a:srcRect l="20878" t="349" r="8212"/>
          <a:stretch>
            <a:fillRect/>
          </a:stretch>
        </p:blipFill>
        <p:spPr>
          <a:xfrm>
            <a:off x="2670175" y="3973195"/>
            <a:ext cx="2851150" cy="2541905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15440" y="314325"/>
            <a:ext cx="10076814" cy="2145030"/>
            <a:chOff x="2078746" y="-286365"/>
            <a:chExt cx="10586808" cy="2145030"/>
          </a:xfrm>
        </p:grpSpPr>
        <p:sp>
          <p:nvSpPr>
            <p:cNvPr id="8" name="文本框 7"/>
            <p:cNvSpPr txBox="1"/>
            <p:nvPr/>
          </p:nvSpPr>
          <p:spPr>
            <a:xfrm>
              <a:off x="2078746" y="192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3114142" y="-286365"/>
              <a:ext cx="9551412" cy="2145030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pPr algn="just"/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Любое </a:t>
              </a:r>
              <a:r>
                <a:rPr lang="en-US" altLang="zh-CN" sz="2000" u="sng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снижение уровня гликированного гемоглобина</a:t>
              </a:r>
              <a:r>
                <a:rPr lang="ru-RU" altLang="en-US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способствует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к </a:t>
              </a:r>
              <a:r>
                <a:rPr lang="en-US" altLang="zh-CN" sz="2000" u="sng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снижению развития диабетической ретинопатии.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just"/>
              <a:r>
                <a:rPr lang="en-US" altLang="zh-CN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Целевым уровнем является  HbA1c ниже 7%. </a:t>
              </a:r>
              <a:endParaRPr lang="en-US" altLang="zh-CN" sz="2000" dirty="0">
                <a:solidFill>
                  <a:srgbClr val="2F559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just"/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Однако, у больного с ретинопатией </a:t>
              </a:r>
              <a:r>
                <a:rPr lang="en-US" altLang="zh-CN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быстрое снижение уровня гликированного гемоглобина 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может привести к </a:t>
              </a:r>
              <a:r>
                <a:rPr lang="en-US" altLang="zh-CN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ухудшению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течения диабетической ретинопатией, поэтому </a:t>
              </a:r>
              <a:r>
                <a:rPr lang="en-US" altLang="zh-CN" sz="2000" u="sng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резкого снижения глюкозы крови рекомендуется избегать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" y="5335905"/>
            <a:ext cx="2094865" cy="1522095"/>
          </a:xfrm>
          <a:prstGeom prst="rect">
            <a:avLst/>
          </a:prstGeom>
        </p:spPr>
      </p:pic>
      <p:grpSp>
        <p:nvGrpSpPr>
          <p:cNvPr id="5" name="组合 1"/>
          <p:cNvGrpSpPr/>
          <p:nvPr/>
        </p:nvGrpSpPr>
        <p:grpSpPr>
          <a:xfrm>
            <a:off x="651510" y="2470785"/>
            <a:ext cx="10172066" cy="1628140"/>
            <a:chOff x="1034008" y="631845"/>
            <a:chExt cx="10686881" cy="1628140"/>
          </a:xfrm>
        </p:grpSpPr>
        <p:sp>
          <p:nvSpPr>
            <p:cNvPr id="6" name="文本框 7"/>
            <p:cNvSpPr txBox="1"/>
            <p:nvPr/>
          </p:nvSpPr>
          <p:spPr>
            <a:xfrm>
              <a:off x="1034008" y="63184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2169477" y="860445"/>
              <a:ext cx="9551412" cy="1399540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pPr algn="just"/>
              <a:r>
                <a:rPr lang="en-US" altLang="zh-CN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Снижение уровня систолического и/или диастолического </a:t>
              </a:r>
              <a:r>
                <a:rPr lang="ru-RU" altLang="en-US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артериального давления</a:t>
              </a:r>
              <a:r>
                <a:rPr lang="en-US" altLang="zh-CN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ведет к снижению вероятности развития </a:t>
              </a:r>
              <a:r>
                <a:rPr lang="ru-RU" altLang="en-US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диабетической ретинопатии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 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just"/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Целевой уровень АД для пациентов с ДР – ниже 130/80 мм рт ст</a:t>
              </a:r>
              <a:r>
                <a:rPr lang="ru-RU" altLang="en-US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just"/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grpSp>
        <p:nvGrpSpPr>
          <p:cNvPr id="11" name="组合 1"/>
          <p:cNvGrpSpPr/>
          <p:nvPr/>
        </p:nvGrpSpPr>
        <p:grpSpPr>
          <a:xfrm>
            <a:off x="1487805" y="4048760"/>
            <a:ext cx="10035540" cy="1568450"/>
            <a:chOff x="1080040" y="603270"/>
            <a:chExt cx="10543446" cy="1568450"/>
          </a:xfrm>
        </p:grpSpPr>
        <p:sp>
          <p:nvSpPr>
            <p:cNvPr id="12" name="文本框 7"/>
            <p:cNvSpPr txBox="1"/>
            <p:nvPr/>
          </p:nvSpPr>
          <p:spPr>
            <a:xfrm>
              <a:off x="1080040" y="603270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  <a:endPara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文本框 8"/>
            <p:cNvSpPr txBox="1"/>
            <p:nvPr>
              <p:custDataLst>
                <p:tags r:id="rId4"/>
              </p:custDataLst>
            </p:nvPr>
          </p:nvSpPr>
          <p:spPr>
            <a:xfrm>
              <a:off x="2072074" y="893465"/>
              <a:ext cx="9551412" cy="104711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pPr algn="just"/>
              <a:r>
                <a:rPr lang="en-US" altLang="zh-CN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Уменьшение уровня липопротеинов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низкой плотности ведет к снижению риска микрососудистых осложнений, поэтому </a:t>
              </a:r>
              <a:r>
                <a:rPr lang="en-US" altLang="zh-CN" sz="2000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прием липидоснижающих препаратов может принести пользу пациентам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с проявление диабетической ретинопатии.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4690" y="1301115"/>
            <a:ext cx="10826750" cy="2437765"/>
            <a:chOff x="1036677" y="517545"/>
            <a:chExt cx="11374699" cy="2437765"/>
          </a:xfrm>
        </p:grpSpPr>
        <p:sp>
          <p:nvSpPr>
            <p:cNvPr id="8" name="文本框 7"/>
            <p:cNvSpPr txBox="1"/>
            <p:nvPr/>
          </p:nvSpPr>
          <p:spPr>
            <a:xfrm>
              <a:off x="1036677" y="951885"/>
              <a:ext cx="1870363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9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4</a:t>
              </a:r>
              <a:endParaRPr lang="ru-RU" altLang="zh-CN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2145460" y="517545"/>
              <a:ext cx="10265916" cy="2437765"/>
            </a:xfrm>
            <a:prstGeom prst="rect">
              <a:avLst/>
            </a:prstGeom>
            <a:noFill/>
          </p:spPr>
          <p:txBody>
            <a:bodyPr wrap="square" anchor="b" anchorCtr="0"/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+mj-lt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Пациентам с</a:t>
              </a:r>
              <a:r>
                <a:rPr lang="ru-RU" altLang="en-US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тяжелой формой</a:t>
              </a:r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диабетической ретинопатией рекомендуется ранняя </a:t>
              </a:r>
              <a:r>
                <a:rPr lang="en-US" altLang="zh-CN" sz="2000" u="sng" dirty="0">
                  <a:solidFill>
                    <a:srgbClr val="2F5597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лазерная фотокоагуляция сетчатки</a:t>
              </a:r>
              <a:r>
                <a:rPr lang="ru-RU" altLang="en-US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l"/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Для пациентов с менее выраженными изменениями на глазном дне может быть выбрана тактика пристального наблюдения. </a:t>
              </a:r>
              <a:endParaRPr lang="en-US" altLang="zh-CN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l"/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Однако лечение лазерной коагуляцией является более предпочтительным у пациентов со 2 типом сахарного диабета,особенно при появлении неблагоприятных признаков или невозможности частого квалифицированного наблюдения</a:t>
              </a:r>
              <a:r>
                <a:rPr lang="ru-RU" altLang="en-US" sz="20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</a:t>
              </a:r>
              <a:endParaRPr lang="ru-RU" altLang="en-US" sz="2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5905"/>
            <a:ext cx="2094865" cy="1522095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2433320" y="487045"/>
            <a:ext cx="904176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3200" dirty="0"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ФОТОКОУГУЛЯЦИЯ СЕТЧАТКИ ПРИ ДР</a:t>
            </a:r>
            <a:endParaRPr lang="ru-RU" altLang="zh-CN" dirty="0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ctr"/>
            <a:endParaRPr 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2301240" y="1199515"/>
            <a:ext cx="8702040" cy="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Picture 143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5" name="Picture 144"/>
          <p:cNvPicPr/>
          <p:nvPr/>
        </p:nvPicPr>
        <p:blipFill>
          <a:blip r:embed="rId3"/>
          <a:stretch>
            <a:fillRect/>
          </a:stretch>
        </p:blipFill>
        <p:spPr>
          <a:xfrm>
            <a:off x="7431405" y="3840480"/>
            <a:ext cx="3114675" cy="262826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46" name="Picture 145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7" name="Picture 146"/>
          <p:cNvPicPr/>
          <p:nvPr/>
        </p:nvPicPr>
        <p:blipFill>
          <a:blip r:embed="rId4"/>
          <a:stretch>
            <a:fillRect/>
          </a:stretch>
        </p:blipFill>
        <p:spPr>
          <a:xfrm>
            <a:off x="2649855" y="3738880"/>
            <a:ext cx="4389120" cy="286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52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f*1_2_1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  <p:tag name="KSO_WM_UNIT_PRESET_TEXT" val="Click here to add the text, the text is the refinement of your thought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VALUE" val="11"/>
  <p:tag name="KSO_WM_UNIT_HIGHLIGHT" val="0"/>
  <p:tag name="KSO_WM_UNIT_COMPATIBLE" val="0"/>
  <p:tag name="KSO_WM_TEMPLATE_CATEGORY" val="custom"/>
  <p:tag name="KSO_WM_TEMPLATE_INDEX" val="20177430"/>
  <p:tag name="KSO_WM_DIAGRAM_GROUP_CODE" val="l1-1"/>
  <p:tag name="KSO_WM_UNIT_ID" val="custom20177430_5*l_h_a*1_2_1"/>
  <p:tag name="KSO_WM_UNIT_NOCLEAR" val="0"/>
  <p:tag name="KSO_WM_UNIT_DIAGRAM_ISNUMVISUAL" val="0"/>
  <p:tag name="KSO_WM_UNIT_DIAGRAM_ISREFERUNIT" val="0"/>
  <p:tag name="KSO_WM_UNIT_PRESET_TEXT" val="LOREM IPSUM"/>
  <p:tag name="KSO_WM_UNIT_TEXT_FILL_FORE_SCHEMECOLOR_INDEX" val="13"/>
  <p:tag name="KSO_WM_UNIT_TEXT_FILL_TYPE" val="1"/>
  <p:tag name="KSO_WM_UNIT_USESOURCEFORMAT_APPLY" val="1"/>
</p:tagLst>
</file>

<file path=ppt/theme/theme1.xml><?xml version="1.0" encoding="utf-8"?>
<a:theme xmlns:a="http://schemas.openxmlformats.org/drawingml/2006/main" name="Office Theme">
  <a:themeElements>
    <a:clrScheme name="配色方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5597"/>
      </a:accent1>
      <a:accent2>
        <a:srgbClr val="9DC3E6"/>
      </a:accent2>
      <a:accent3>
        <a:srgbClr val="D9D9D9"/>
      </a:accent3>
      <a:accent4>
        <a:srgbClr val="B5B5B5"/>
      </a:accent4>
      <a:accent5>
        <a:srgbClr val="F2F2F2"/>
      </a:accent5>
      <a:accent6>
        <a:srgbClr val="C5E0B3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6394</Words>
  <Application>WPS Presentation</Application>
  <PresentationFormat>宽屏</PresentationFormat>
  <Paragraphs>151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SimSun</vt:lpstr>
      <vt:lpstr>Wingdings</vt:lpstr>
      <vt:lpstr>汉仪旗黑-85S</vt:lpstr>
      <vt:lpstr>Times New Roman</vt:lpstr>
      <vt:lpstr>Microsoft YaHei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uying</dc:creator>
  <cp:lastModifiedBy>user</cp:lastModifiedBy>
  <cp:revision>77</cp:revision>
  <dcterms:created xsi:type="dcterms:W3CDTF">2019-08-28T08:39:00Z</dcterms:created>
  <dcterms:modified xsi:type="dcterms:W3CDTF">2023-11-27T06:05:42Z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1033-11.2.0.11225</vt:lpwstr>
  </property>
  <property fmtid="{D5CDD505-2E9C-101B-9397-08002B2CF9AE}" pid="3" name="ICV">
    <vt:lpwstr>56D7045D02B043559588075A32FB01AD</vt:lpwstr>
  </property>
</Properties>
</file>