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27"/>
  </p:notesMasterIdLst>
  <p:sldIdLst>
    <p:sldId id="256" r:id="rId2"/>
    <p:sldId id="257" r:id="rId3"/>
    <p:sldId id="307" r:id="rId4"/>
    <p:sldId id="316" r:id="rId5"/>
    <p:sldId id="259" r:id="rId6"/>
    <p:sldId id="317" r:id="rId7"/>
    <p:sldId id="318" r:id="rId8"/>
    <p:sldId id="328" r:id="rId9"/>
    <p:sldId id="329" r:id="rId10"/>
    <p:sldId id="261" r:id="rId11"/>
    <p:sldId id="330" r:id="rId12"/>
    <p:sldId id="321" r:id="rId13"/>
    <p:sldId id="332" r:id="rId14"/>
    <p:sldId id="331" r:id="rId15"/>
    <p:sldId id="262" r:id="rId16"/>
    <p:sldId id="322" r:id="rId17"/>
    <p:sldId id="333" r:id="rId18"/>
    <p:sldId id="263" r:id="rId19"/>
    <p:sldId id="325" r:id="rId20"/>
    <p:sldId id="326" r:id="rId21"/>
    <p:sldId id="260" r:id="rId22"/>
    <p:sldId id="334" r:id="rId23"/>
    <p:sldId id="335" r:id="rId24"/>
    <p:sldId id="336" r:id="rId25"/>
    <p:sldId id="285" r:id="rId2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Fira Sans Extra Condensed" panose="020B0503050000020004" pitchFamily="34" charset="0"/>
      <p:regular r:id="rId32"/>
      <p:bold r:id="rId33"/>
    </p:embeddedFont>
    <p:embeddedFont>
      <p:font typeface="Francois One" panose="020B0604020202020204" charset="0"/>
      <p:regular r:id="rId34"/>
    </p:embeddedFon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Lexend" panose="020B0604020202020204" charset="0"/>
      <p:regular r:id="rId39"/>
      <p:bold r:id="rId40"/>
    </p:embeddedFont>
    <p:embeddedFont>
      <p:font typeface="Open Sans" panose="020B0606030504020204" pitchFamily="34" charset="0"/>
      <p:regular r:id="rId41"/>
      <p:bold r:id="rId42"/>
      <p:italic r:id="rId43"/>
      <p:boldItalic r:id="rId44"/>
    </p:embeddedFont>
    <p:embeddedFont>
      <p:font typeface="Roboto" panose="02000000000000000000" pitchFamily="2" charset="0"/>
      <p:regular r:id="rId45"/>
      <p:bold r:id="rId46"/>
      <p:italic r:id="rId47"/>
      <p:boldItalic r:id="rId48"/>
    </p:embeddedFont>
    <p:embeddedFont>
      <p:font typeface="Roboto Slab" pitchFamily="2" charset="0"/>
      <p:regular r:id="rId49"/>
      <p:bold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D3E"/>
    <a:srgbClr val="0D8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980ACC-9184-45DC-8B93-DB4BBB1AAB66}">
  <a:tblStyle styleId="{41980ACC-9184-45DC-8B93-DB4BBB1AAB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font" Target="fonts/font1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f9aeef639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f9aeef639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f65ebaeb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f65ebaeb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f65ebaeb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f65ebaeb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754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f65ebaeb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f65ebaeb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8519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6581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8709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9204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361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f660e70deb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f660e70deb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f660e70deb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f660e70deb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1370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f660e70deb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f660e70deb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5215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f660e70deb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f660e70deb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542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f660e70deb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f660e70deb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07961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f65ebaeb8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f65ebaeb8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f65ebaeb8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f65ebaeb8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6384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f65ebaeb8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f65ebaeb8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4817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f65ebaeb8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f65ebaeb8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f65ebaeb8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f65ebaeb8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82604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f65ebaeb8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f65ebaeb8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78235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f3748ab997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f3748ab997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f65ebaeb8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f65ebaeb8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64730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f65ebaeb8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f65ebaeb8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0368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f65ebaeb8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f65ebaeb8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19339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gf3748ab997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9" name="Google Shape;2189;gf3748ab997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287175" y="1918869"/>
            <a:ext cx="5950500" cy="13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336513" y="3354601"/>
            <a:ext cx="4901100" cy="26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0">
            <a:off x="-572031" y="-160228"/>
            <a:ext cx="3541804" cy="481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00000">
            <a:off x="-177837" y="45096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992384" y="406587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441906" y="170997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7">
            <a:off x="-48992" y="3761283"/>
            <a:ext cx="1491514" cy="13901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16;p2"/>
          <p:cNvGrpSpPr/>
          <p:nvPr/>
        </p:nvGrpSpPr>
        <p:grpSpPr>
          <a:xfrm>
            <a:off x="8692350" y="1901500"/>
            <a:ext cx="451641" cy="1340475"/>
            <a:chOff x="9385150" y="1954263"/>
            <a:chExt cx="451641" cy="1340475"/>
          </a:xfrm>
        </p:grpSpPr>
        <p:grpSp>
          <p:nvGrpSpPr>
            <p:cNvPr id="17" name="Google Shape;17;p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8" name="Google Shape;18;p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25;p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26" name="Google Shape;26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33;p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34" name="Google Shape;34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" name="Google Shape;41;p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42" name="Google Shape;42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" name="Google Shape;49;p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50" name="Google Shape;50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57;p2"/>
          <p:cNvGrpSpPr/>
          <p:nvPr/>
        </p:nvGrpSpPr>
        <p:grpSpPr>
          <a:xfrm>
            <a:off x="4346175" y="-577662"/>
            <a:ext cx="451641" cy="1340475"/>
            <a:chOff x="9385150" y="1954263"/>
            <a:chExt cx="451641" cy="1340475"/>
          </a:xfrm>
        </p:grpSpPr>
        <p:grpSp>
          <p:nvGrpSpPr>
            <p:cNvPr id="58" name="Google Shape;58;p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59" name="Google Shape;59;p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" name="Google Shape;66;p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67" name="Google Shape;67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75" name="Google Shape;75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" name="Google Shape;82;p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83" name="Google Shape;83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" name="Google Shape;90;p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91" name="Google Shape;91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98" name="Google Shape;98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4411059" y="495922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99987" flipH="1">
            <a:off x="7646069" y="275729"/>
            <a:ext cx="535946" cy="5002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2"/>
          <p:cNvGrpSpPr/>
          <p:nvPr/>
        </p:nvGrpSpPr>
        <p:grpSpPr>
          <a:xfrm>
            <a:off x="2006038" y="3803013"/>
            <a:ext cx="451641" cy="1340475"/>
            <a:chOff x="9385150" y="1954263"/>
            <a:chExt cx="451641" cy="1340475"/>
          </a:xfrm>
        </p:grpSpPr>
        <p:grpSp>
          <p:nvGrpSpPr>
            <p:cNvPr id="101" name="Google Shape;101;p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02" name="Google Shape;102;p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" name="Google Shape;109;p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110" name="Google Shape;110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7" name="Google Shape;117;p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118" name="Google Shape;118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" name="Google Shape;125;p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126" name="Google Shape;126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3" name="Google Shape;133;p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134" name="Google Shape;134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"/>
          <p:cNvSpPr txBox="1">
            <a:spLocks noGrp="1"/>
          </p:cNvSpPr>
          <p:nvPr>
            <p:ph type="subTitle" idx="1"/>
          </p:nvPr>
        </p:nvSpPr>
        <p:spPr>
          <a:xfrm>
            <a:off x="713225" y="1444725"/>
            <a:ext cx="7717500" cy="31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"/>
          <p:cNvSpPr txBox="1">
            <a:spLocks noGrp="1"/>
          </p:cNvSpPr>
          <p:nvPr>
            <p:ph type="title"/>
          </p:nvPr>
        </p:nvSpPr>
        <p:spPr>
          <a:xfrm>
            <a:off x="4288625" y="933300"/>
            <a:ext cx="4134000" cy="40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"/>
          <p:cNvSpPr txBox="1">
            <a:spLocks noGrp="1"/>
          </p:cNvSpPr>
          <p:nvPr>
            <p:ph type="title" idx="2"/>
          </p:nvPr>
        </p:nvSpPr>
        <p:spPr>
          <a:xfrm>
            <a:off x="4296776" y="2826600"/>
            <a:ext cx="4134000" cy="539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5"/>
          <p:cNvSpPr txBox="1">
            <a:spLocks noGrp="1"/>
          </p:cNvSpPr>
          <p:nvPr>
            <p:ph type="subTitle" idx="1"/>
          </p:nvPr>
        </p:nvSpPr>
        <p:spPr>
          <a:xfrm>
            <a:off x="4299053" y="3391002"/>
            <a:ext cx="3145500" cy="102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8" name="Google Shape;238;p5"/>
          <p:cNvSpPr txBox="1">
            <a:spLocks noGrp="1"/>
          </p:cNvSpPr>
          <p:nvPr>
            <p:ph type="subTitle" idx="3"/>
          </p:nvPr>
        </p:nvSpPr>
        <p:spPr>
          <a:xfrm>
            <a:off x="4288625" y="1420200"/>
            <a:ext cx="3141300" cy="102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39" name="Google Shape;23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999">
            <a:off x="8682172" y="4806856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87">
            <a:off x="8651130" y="1683995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38076" y="46547"/>
            <a:ext cx="410087" cy="382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7"/>
          <p:cNvSpPr txBox="1">
            <a:spLocks noGrp="1"/>
          </p:cNvSpPr>
          <p:nvPr>
            <p:ph type="subTitle" idx="1"/>
          </p:nvPr>
        </p:nvSpPr>
        <p:spPr>
          <a:xfrm>
            <a:off x="963000" y="1678950"/>
            <a:ext cx="4285800" cy="228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●"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91" name="Google Shape;291;p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33" name="Google Shape;333;p7"/>
          <p:cNvGrpSpPr/>
          <p:nvPr/>
        </p:nvGrpSpPr>
        <p:grpSpPr>
          <a:xfrm>
            <a:off x="8430763" y="-236037"/>
            <a:ext cx="451641" cy="1340475"/>
            <a:chOff x="9385150" y="1954263"/>
            <a:chExt cx="451641" cy="1340475"/>
          </a:xfrm>
        </p:grpSpPr>
        <p:grpSp>
          <p:nvGrpSpPr>
            <p:cNvPr id="334" name="Google Shape;334;p7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335" name="Google Shape;335;p7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7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7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7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7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7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7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2" name="Google Shape;342;p7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343" name="Google Shape;343;p7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7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7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7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7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7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7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0" name="Google Shape;350;p7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351" name="Google Shape;351;p7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7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7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7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7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8" name="Google Shape;358;p7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359" name="Google Shape;359;p7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7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7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7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7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6" name="Google Shape;366;p7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367" name="Google Shape;367;p7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7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7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7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7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9"/>
          <p:cNvSpPr txBox="1">
            <a:spLocks noGrp="1"/>
          </p:cNvSpPr>
          <p:nvPr>
            <p:ph type="title"/>
          </p:nvPr>
        </p:nvSpPr>
        <p:spPr>
          <a:xfrm>
            <a:off x="1371600" y="2164500"/>
            <a:ext cx="6400800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8" name="Google Shape;378;p9"/>
          <p:cNvSpPr txBox="1">
            <a:spLocks noGrp="1"/>
          </p:cNvSpPr>
          <p:nvPr>
            <p:ph type="subTitle" idx="1"/>
          </p:nvPr>
        </p:nvSpPr>
        <p:spPr>
          <a:xfrm>
            <a:off x="1371600" y="3124800"/>
            <a:ext cx="6400800" cy="81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5"/>
          <p:cNvSpPr txBox="1">
            <a:spLocks noGrp="1"/>
          </p:cNvSpPr>
          <p:nvPr>
            <p:ph type="title"/>
          </p:nvPr>
        </p:nvSpPr>
        <p:spPr>
          <a:xfrm>
            <a:off x="713225" y="1601475"/>
            <a:ext cx="3858900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5" name="Google Shape;575;p15"/>
          <p:cNvSpPr txBox="1">
            <a:spLocks noGrp="1"/>
          </p:cNvSpPr>
          <p:nvPr>
            <p:ph type="subTitle" idx="1"/>
          </p:nvPr>
        </p:nvSpPr>
        <p:spPr>
          <a:xfrm>
            <a:off x="713225" y="2561775"/>
            <a:ext cx="3858900" cy="10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576" name="Google Shape;57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996">
            <a:off x="16128" y="28730"/>
            <a:ext cx="635424" cy="560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88032" flipH="1">
            <a:off x="2396344" y="80717"/>
            <a:ext cx="535946" cy="500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 ">
  <p:cSld name="CUSTOM_12_1"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2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3" name="Google Shape;1073;p27"/>
          <p:cNvSpPr txBox="1">
            <a:spLocks noGrp="1"/>
          </p:cNvSpPr>
          <p:nvPr>
            <p:ph type="title" idx="2"/>
          </p:nvPr>
        </p:nvSpPr>
        <p:spPr>
          <a:xfrm>
            <a:off x="865655" y="1530825"/>
            <a:ext cx="3468900" cy="4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4" name="Google Shape;1074;p27"/>
          <p:cNvSpPr txBox="1">
            <a:spLocks noGrp="1"/>
          </p:cNvSpPr>
          <p:nvPr>
            <p:ph type="subTitle" idx="1"/>
          </p:nvPr>
        </p:nvSpPr>
        <p:spPr>
          <a:xfrm>
            <a:off x="868675" y="2026225"/>
            <a:ext cx="3471600" cy="257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75" name="Google Shape;1075;p27"/>
          <p:cNvSpPr txBox="1">
            <a:spLocks noGrp="1"/>
          </p:cNvSpPr>
          <p:nvPr>
            <p:ph type="title" idx="3"/>
          </p:nvPr>
        </p:nvSpPr>
        <p:spPr>
          <a:xfrm>
            <a:off x="4819580" y="1530825"/>
            <a:ext cx="3468900" cy="4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6" name="Google Shape;1076;p27"/>
          <p:cNvSpPr txBox="1">
            <a:spLocks noGrp="1"/>
          </p:cNvSpPr>
          <p:nvPr>
            <p:ph type="subTitle" idx="4"/>
          </p:nvPr>
        </p:nvSpPr>
        <p:spPr>
          <a:xfrm>
            <a:off x="4822600" y="2026225"/>
            <a:ext cx="3471600" cy="257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"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Google Shape;107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05439" y="-570177"/>
            <a:ext cx="2678861" cy="1939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675" y="-222425"/>
            <a:ext cx="3858901" cy="5793334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28"/>
          <p:cNvSpPr txBox="1">
            <a:spLocks noGrp="1"/>
          </p:cNvSpPr>
          <p:nvPr>
            <p:ph type="title"/>
          </p:nvPr>
        </p:nvSpPr>
        <p:spPr>
          <a:xfrm>
            <a:off x="2642550" y="1436175"/>
            <a:ext cx="3858900" cy="955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6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>
            <a:endParaRPr/>
          </a:p>
        </p:txBody>
      </p:sp>
      <p:sp>
        <p:nvSpPr>
          <p:cNvPr id="1081" name="Google Shape;1081;p28"/>
          <p:cNvSpPr txBox="1">
            <a:spLocks noGrp="1"/>
          </p:cNvSpPr>
          <p:nvPr>
            <p:ph type="subTitle" idx="1"/>
          </p:nvPr>
        </p:nvSpPr>
        <p:spPr>
          <a:xfrm>
            <a:off x="2642550" y="2379501"/>
            <a:ext cx="3858900" cy="35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82" name="Google Shape;1082;p28"/>
          <p:cNvSpPr txBox="1">
            <a:spLocks noGrp="1"/>
          </p:cNvSpPr>
          <p:nvPr>
            <p:ph type="subTitle" idx="2"/>
          </p:nvPr>
        </p:nvSpPr>
        <p:spPr>
          <a:xfrm>
            <a:off x="2642550" y="2651760"/>
            <a:ext cx="3858900" cy="80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1084" name="Google Shape;108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318281" y="3188754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8737109" y="-12917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8393628" y="4263223"/>
            <a:ext cx="410087" cy="382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3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lin ang="2700006" scaled="0"/>
        </a:gradFill>
        <a:effectLst/>
      </p:bgPr>
    </p:bg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Google Shape;1088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0">
            <a:off x="722794" y="246347"/>
            <a:ext cx="3541804" cy="481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00000">
            <a:off x="941901" y="1022135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20">
            <a:off x="4890367" y="775341"/>
            <a:ext cx="380977" cy="355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4007356" y="3816829"/>
            <a:ext cx="535946" cy="500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3_1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3" name="Google Shape;1093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89614" y="-815952"/>
            <a:ext cx="2678861" cy="1939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22200" y="-324913"/>
            <a:ext cx="3858901" cy="5793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8">
            <a:off x="7922656" y="4081000"/>
            <a:ext cx="1016239" cy="947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2421700" y="2845788"/>
            <a:ext cx="5347200" cy="1015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3" name="Google Shape;143;p3"/>
          <p:cNvSpPr txBox="1">
            <a:spLocks noGrp="1"/>
          </p:cNvSpPr>
          <p:nvPr>
            <p:ph type="title" idx="2" hasCustomPrompt="1"/>
          </p:nvPr>
        </p:nvSpPr>
        <p:spPr>
          <a:xfrm>
            <a:off x="6573700" y="1657675"/>
            <a:ext cx="978000" cy="9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3"/>
          <p:cNvSpPr txBox="1">
            <a:spLocks noGrp="1"/>
          </p:cNvSpPr>
          <p:nvPr>
            <p:ph type="subTitle" idx="1"/>
          </p:nvPr>
        </p:nvSpPr>
        <p:spPr>
          <a:xfrm>
            <a:off x="2420638" y="4032738"/>
            <a:ext cx="5349300" cy="26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45" name="Google Shape;14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500000" flipH="1">
            <a:off x="9000090" y="182256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9999" flipH="1">
            <a:off x="-170130" y="406587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9999" flipH="1">
            <a:off x="85145" y="-12917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88067">
            <a:off x="8303840" y="3709025"/>
            <a:ext cx="417472" cy="3896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3"/>
          <p:cNvGrpSpPr/>
          <p:nvPr/>
        </p:nvGrpSpPr>
        <p:grpSpPr>
          <a:xfrm>
            <a:off x="8204950" y="0"/>
            <a:ext cx="451641" cy="1340475"/>
            <a:chOff x="9385150" y="1954263"/>
            <a:chExt cx="451641" cy="1340475"/>
          </a:xfrm>
        </p:grpSpPr>
        <p:grpSp>
          <p:nvGrpSpPr>
            <p:cNvPr id="150" name="Google Shape;150;p3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51" name="Google Shape;151;p3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3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" name="Google Shape;158;p3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159" name="Google Shape;159;p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" name="Google Shape;166;p3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167" name="Google Shape;167;p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3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175" name="Google Shape;175;p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" name="Google Shape;182;p3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183" name="Google Shape;183;p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389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Lexend"/>
              <a:buNone/>
              <a:defRPr sz="2800" b="1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"/>
              <a:buChar char="●"/>
              <a:defRPr sz="18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5" r:id="rId5"/>
    <p:sldLayoutId id="2147483658" r:id="rId6"/>
    <p:sldLayoutId id="2147483661" r:id="rId7"/>
    <p:sldLayoutId id="2147483673" r:id="rId8"/>
    <p:sldLayoutId id="2147483674" r:id="rId9"/>
    <p:sldLayoutId id="2147483675" r:id="rId10"/>
    <p:sldLayoutId id="2147483676" r:id="rId11"/>
    <p:sldLayoutId id="214748368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34"/>
          <p:cNvSpPr txBox="1">
            <a:spLocks noGrp="1"/>
          </p:cNvSpPr>
          <p:nvPr>
            <p:ph type="ctrTitle"/>
          </p:nvPr>
        </p:nvSpPr>
        <p:spPr>
          <a:xfrm>
            <a:off x="2252857" y="2467305"/>
            <a:ext cx="6663127" cy="139463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D828E"/>
                </a:solidFill>
                <a:latin typeface="Fira Sans Extra Condensed" panose="020B0503050000020004" pitchFamily="34" charset="0"/>
              </a:rPr>
              <a:t>Школа пациентов с</a:t>
            </a:r>
            <a:r>
              <a:rPr lang="en" sz="4000" dirty="0">
                <a:solidFill>
                  <a:srgbClr val="F37C66"/>
                </a:solidFill>
                <a:latin typeface="Fira Sans Extra Condensed" panose="020B0503050000020004" pitchFamily="34" charset="0"/>
              </a:rPr>
              <a:t> </a:t>
            </a:r>
            <a:r>
              <a:rPr lang="ru-RU" sz="40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хронической сердечной недостаточностью</a:t>
            </a:r>
            <a:br>
              <a:rPr lang="ru-RU" sz="4000" dirty="0">
                <a:solidFill>
                  <a:srgbClr val="F45D3E"/>
                </a:solidFill>
                <a:latin typeface="Fira Sans Extra Condensed" panose="020B0503050000020004" pitchFamily="34" charset="0"/>
              </a:rPr>
            </a:br>
            <a:r>
              <a:rPr lang="ru-RU" sz="40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(ХСН)</a:t>
            </a:r>
            <a:endParaRPr sz="40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108" name="Google Shape;110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0">
            <a:off x="6117035" y="252424"/>
            <a:ext cx="1018695" cy="94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768182" y="290439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1182344" y="2002692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6052057" y="4015914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3905541" y="107327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201719" y="4223167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99999">
            <a:off x="6995534" y="133677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A2CC990-58C3-0EEB-2DD3-6B9A02CFB5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6954" y="1124076"/>
            <a:ext cx="1854931" cy="12537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Fira Sans Extra Condensed" panose="020B0503050000020004" pitchFamily="34" charset="0"/>
              </a:rPr>
              <a:t>3 занятие</a:t>
            </a:r>
            <a:endParaRPr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20" name="Google Shape;1120;p35"/>
          <p:cNvSpPr txBox="1">
            <a:spLocks noGrp="1"/>
          </p:cNvSpPr>
          <p:nvPr>
            <p:ph type="subTitle" idx="1"/>
          </p:nvPr>
        </p:nvSpPr>
        <p:spPr>
          <a:xfrm>
            <a:off x="94358" y="1256909"/>
            <a:ext cx="8887583" cy="31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Цель 3-го занятия</a:t>
            </a:r>
          </a:p>
          <a:p>
            <a:pPr marL="342900" marR="24130">
              <a:buSzPct val="100000"/>
              <a:tabLst>
                <a:tab pos="530860" algn="l"/>
              </a:tabLst>
            </a:pPr>
            <a:r>
              <a:rPr lang="ru-RU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О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знакомить</a:t>
            </a:r>
            <a:r>
              <a:rPr lang="ru-RU" sz="1800" spc="1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слушателей</a:t>
            </a:r>
            <a:r>
              <a:rPr lang="ru-RU" sz="1800" spc="1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800" spc="1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основными</a:t>
            </a:r>
            <a:r>
              <a:rPr lang="ru-RU" sz="1800" spc="1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правилами</a:t>
            </a:r>
            <a:r>
              <a:rPr lang="ru-RU" sz="1800" spc="1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образа</a:t>
            </a:r>
            <a:r>
              <a:rPr lang="ru-RU" sz="1800" spc="1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ru-RU" sz="1800" spc="1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8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хронической</a:t>
            </a:r>
            <a:r>
              <a:rPr lang="ru-RU" sz="18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800" spc="3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недостаточности;</a:t>
            </a:r>
          </a:p>
          <a:p>
            <a:pPr marL="342900" marR="25400">
              <a:buSzPct val="100000"/>
              <a:tabLst>
                <a:tab pos="474980" algn="l"/>
              </a:tabLst>
            </a:pPr>
            <a:r>
              <a:rPr lang="ru-RU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Р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азъяснить</a:t>
            </a:r>
            <a:r>
              <a:rPr lang="ru-RU" sz="1800" spc="1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необходимость</a:t>
            </a:r>
            <a:r>
              <a:rPr lang="ru-RU" sz="1800" spc="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использования</a:t>
            </a:r>
            <a:r>
              <a:rPr lang="ru-RU" sz="1800" spc="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данных</a:t>
            </a:r>
            <a:r>
              <a:rPr lang="ru-RU" sz="1800" spc="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правил</a:t>
            </a:r>
            <a:r>
              <a:rPr lang="ru-RU" sz="1800" spc="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800" spc="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применения</a:t>
            </a:r>
            <a:r>
              <a:rPr lang="ru-RU" sz="18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их</a:t>
            </a:r>
            <a:r>
              <a:rPr lang="ru-RU" sz="18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8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ru-RU" sz="18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пациента</a:t>
            </a:r>
            <a:r>
              <a:rPr lang="ru-RU" sz="18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8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 недостаточностью.</a:t>
            </a:r>
          </a:p>
        </p:txBody>
      </p:sp>
      <p:pic>
        <p:nvPicPr>
          <p:cNvPr id="1121" name="Google Shape;11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75481" y="75354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694394" y="336836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7">
            <a:off x="873369" y="653492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6290941" y="1106648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0525ED5-B740-94A6-C5FA-93EAAE5B5C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ка, графическая вставка, графический дизайн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B99D539-CF33-093A-FC7D-14E9C79D02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1483" y="2925523"/>
            <a:ext cx="2473859" cy="24738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Fira Sans Extra Condensed" panose="020B0503050000020004" pitchFamily="34" charset="0"/>
              </a:rPr>
              <a:t>Вводная </a:t>
            </a:r>
            <a:r>
              <a:rPr lang="ru-RU" sz="44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часть</a:t>
            </a:r>
            <a:endParaRPr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20" name="Google Shape;1120;p35"/>
          <p:cNvSpPr txBox="1">
            <a:spLocks noGrp="1"/>
          </p:cNvSpPr>
          <p:nvPr>
            <p:ph type="subTitle" idx="1"/>
          </p:nvPr>
        </p:nvSpPr>
        <p:spPr>
          <a:xfrm>
            <a:off x="162058" y="1144002"/>
            <a:ext cx="6223752" cy="288888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46050" marR="24765" indent="0" algn="just">
              <a:spcAft>
                <a:spcPts val="0"/>
              </a:spcAft>
              <a:buNone/>
              <a:tabLst>
                <a:tab pos="90488" algn="l"/>
              </a:tabLst>
            </a:pPr>
            <a:r>
              <a:rPr lang="ru-RU" sz="1400" dirty="0"/>
              <a:t>Больным с ХСН необходимо знать, какие изменения в организме человека, зависящие от его образа жизни, могут ухудшить течение ХСН и жизненный прогноз – особенности так называемого «</a:t>
            </a:r>
            <a:r>
              <a:rPr lang="ru-RU" sz="1400" dirty="0" err="1"/>
              <a:t>трофологического</a:t>
            </a:r>
            <a:r>
              <a:rPr lang="en-US" sz="1400" dirty="0"/>
              <a:t> </a:t>
            </a:r>
            <a:r>
              <a:rPr lang="ru-RU" sz="1400" dirty="0"/>
              <a:t>статуса».</a:t>
            </a:r>
          </a:p>
          <a:p>
            <a:pPr marL="146050" marR="24130" indent="0" algn="just">
              <a:spcAft>
                <a:spcPts val="0"/>
              </a:spcAft>
              <a:buNone/>
              <a:tabLst>
                <a:tab pos="90488" algn="l"/>
              </a:tabLst>
            </a:pPr>
            <a:endParaRPr lang="en-US" sz="1400" dirty="0"/>
          </a:p>
          <a:p>
            <a:pPr marL="146050" marR="24130" indent="0" algn="just">
              <a:spcAft>
                <a:spcPts val="0"/>
              </a:spcAft>
              <a:buNone/>
              <a:tabLst>
                <a:tab pos="90488" algn="l"/>
              </a:tabLst>
            </a:pPr>
            <a:r>
              <a:rPr lang="ru-RU" sz="1400" dirty="0"/>
              <a:t>К ним относятся: изменение веса – как</a:t>
            </a:r>
            <a:r>
              <a:rPr lang="en-US" sz="1400" dirty="0"/>
              <a:t> </a:t>
            </a:r>
            <a:r>
              <a:rPr lang="ru-RU" sz="1400" dirty="0"/>
              <a:t>избыточный вес, так и дефицит массы тела. Избыточный вес ухудшает прогноз больного ХСН, и требует специальных мер по ограничению калорийности питания.</a:t>
            </a:r>
          </a:p>
          <a:p>
            <a:pPr marL="146050" marR="26035" indent="0" algn="just">
              <a:spcAft>
                <a:spcPts val="0"/>
              </a:spcAft>
              <a:buNone/>
              <a:tabLst>
                <a:tab pos="90488" algn="l"/>
              </a:tabLst>
            </a:pPr>
            <a:endParaRPr lang="en-US" sz="1400" dirty="0"/>
          </a:p>
          <a:p>
            <a:pPr marL="146050" marR="26035" indent="0" algn="just">
              <a:spcAft>
                <a:spcPts val="0"/>
              </a:spcAft>
              <a:buNone/>
              <a:tabLst>
                <a:tab pos="90488" algn="l"/>
              </a:tabLst>
            </a:pPr>
            <a:r>
              <a:rPr lang="ru-RU" sz="1400" dirty="0"/>
              <a:t>Прогрессивное уменьшение массы тела,</a:t>
            </a:r>
            <a:r>
              <a:rPr lang="en-US" sz="1400" dirty="0"/>
              <a:t> </a:t>
            </a:r>
            <a:r>
              <a:rPr lang="ru-RU" sz="1400" dirty="0"/>
              <a:t>обусловленное потерей как жировой ткани, так и мышечной массы (</a:t>
            </a:r>
            <a:r>
              <a:rPr lang="ru-RU" sz="1400" dirty="0" err="1"/>
              <a:t>саркопения</a:t>
            </a:r>
            <a:r>
              <a:rPr lang="ru-RU" sz="1400" dirty="0"/>
              <a:t>), называется сердечной</a:t>
            </a:r>
            <a:r>
              <a:rPr lang="en-US" sz="1400" dirty="0"/>
              <a:t> </a:t>
            </a:r>
            <a:r>
              <a:rPr lang="ru-RU" sz="1400" dirty="0"/>
              <a:t>кахексией, признаки этого патологического состояния обнаруживаются у 50</a:t>
            </a:r>
            <a:r>
              <a:rPr lang="en-US" sz="1400" dirty="0"/>
              <a:t> </a:t>
            </a:r>
            <a:r>
              <a:rPr lang="ru-RU" sz="1400" dirty="0"/>
              <a:t>% больных ХСН.</a:t>
            </a:r>
          </a:p>
        </p:txBody>
      </p:sp>
      <p:pic>
        <p:nvPicPr>
          <p:cNvPr id="1121" name="Google Shape;11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75481" y="75354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714522" y="477063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7">
            <a:off x="860950" y="21182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7017964" y="12044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4E94DD0-E032-0016-C6CA-3E6F0745A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5" name="Рисунок 4" descr="Изображение выглядит как мультфильм, рисунок, иллюстрация, Детское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C35F5261-80FA-BE4E-9BF1-DCFCD0C5693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537" r="13483"/>
          <a:stretch/>
        </p:blipFill>
        <p:spPr>
          <a:xfrm>
            <a:off x="6432568" y="1529400"/>
            <a:ext cx="2711432" cy="208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3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Fira Sans Extra Condensed" panose="020B0503050000020004" pitchFamily="34" charset="0"/>
              </a:rPr>
              <a:t>Вводная </a:t>
            </a:r>
            <a:r>
              <a:rPr lang="ru-RU" sz="44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часть</a:t>
            </a:r>
            <a:endParaRPr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20" name="Google Shape;1120;p35"/>
          <p:cNvSpPr txBox="1">
            <a:spLocks noGrp="1"/>
          </p:cNvSpPr>
          <p:nvPr>
            <p:ph type="subTitle" idx="1"/>
          </p:nvPr>
        </p:nvSpPr>
        <p:spPr>
          <a:xfrm>
            <a:off x="109592" y="1017725"/>
            <a:ext cx="6306198" cy="33611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69545" marR="143510" indent="0" algn="just">
              <a:spcBef>
                <a:spcPts val="30"/>
              </a:spcBef>
              <a:spcAft>
                <a:spcPts val="0"/>
              </a:spcAft>
              <a:buNone/>
            </a:pPr>
            <a:r>
              <a:rPr lang="ru-RU" sz="1600" dirty="0"/>
              <a:t>Больные с ХСН, особенно пожилые и хрупкие, могут страдать от комплексных проблем, связанных с недостатком поступления и усвоения необходимых питательных веществ. Аппетит может быть снижен в связи с нарушениями вкуса и восприятия запахов, непривычного снижения соли в пище, в соответствии с рекомендациями врача, из-за плохого качества еды и сложностей с самостоятельным приготовлением пищи, если пациент проживает один. У больных с тяжелым течением ХСН отек стенки кишечника при задержке жидкости в организме нарушает всасывание жирорастворимых витаминов, что также может способствовать плохому усвоению питательных веществ.</a:t>
            </a:r>
          </a:p>
        </p:txBody>
      </p:sp>
      <p:pic>
        <p:nvPicPr>
          <p:cNvPr id="1121" name="Google Shape;11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75481" y="75354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714522" y="477063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7">
            <a:off x="860950" y="21182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7017964" y="12044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4E94DD0-E032-0016-C6CA-3E6F0745A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5" name="Рисунок 4" descr="Изображение выглядит как мультфильм, Детское искусство, рисунок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447969DA-289A-22B3-AE5F-2D9D96AE65D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7969" r="91484">
                        <a14:foregroundMark x1="31016" y1="18516" x2="31016" y2="18516"/>
                        <a14:foregroundMark x1="26406" y1="21328" x2="32266" y2="11875"/>
                        <a14:foregroundMark x1="11797" y1="43828" x2="7969" y2="30000"/>
                        <a14:foregroundMark x1="7969" y1="30000" x2="16641" y2="23359"/>
                        <a14:foregroundMark x1="23984" y1="48047" x2="18672" y2="33828"/>
                        <a14:foregroundMark x1="19766" y1="44141" x2="18984" y2="35703"/>
                        <a14:foregroundMark x1="21563" y1="36406" x2="17344" y2="36953"/>
                        <a14:foregroundMark x1="33047" y1="44766" x2="37266" y2="32578"/>
                        <a14:foregroundMark x1="37266" y1="32578" x2="37422" y2="32578"/>
                        <a14:foregroundMark x1="48125" y1="24453" x2="46406" y2="12266"/>
                        <a14:foregroundMark x1="46406" y1="12266" x2="42266" y2="15000"/>
                        <a14:foregroundMark x1="51641" y1="31797" x2="52188" y2="23359"/>
                        <a14:foregroundMark x1="69922" y1="17578" x2="80078" y2="12422"/>
                        <a14:foregroundMark x1="90078" y1="30000" x2="90078" y2="19609"/>
                        <a14:foregroundMark x1="74766" y1="40703" x2="69063" y2="27422"/>
                        <a14:foregroundMark x1="69063" y1="27422" x2="68438" y2="27187"/>
                        <a14:foregroundMark x1="90234" y1="18906" x2="90234" y2="18906"/>
                        <a14:foregroundMark x1="86719" y1="17422" x2="89688" y2="20000"/>
                        <a14:foregroundMark x1="91484" y1="19844" x2="85078" y2="21094"/>
                        <a14:foregroundMark x1="85625" y1="49922" x2="88047" y2="41016"/>
                        <a14:foregroundMark x1="86875" y1="65391" x2="90781" y2="59141"/>
                        <a14:foregroundMark x1="73281" y1="64063" x2="73047" y2="58750"/>
                        <a14:foregroundMark x1="77109" y1="88281" x2="73594" y2="72734"/>
                        <a14:foregroundMark x1="88750" y1="81641" x2="81406" y2="76641"/>
                        <a14:foregroundMark x1="70469" y1="74609" x2="74922" y2="73906"/>
                        <a14:foregroundMark x1="24766" y1="89219" x2="10156" y2="73516"/>
                        <a14:foregroundMark x1="18281" y1="73359" x2="27891" y2="72422"/>
                        <a14:foregroundMark x1="17734" y1="59453" x2="11797" y2="54844"/>
                        <a14:foregroundMark x1="26406" y1="64844" x2="34688" y2="55391"/>
                      </a14:backgroundRemoval>
                    </a14:imgEffect>
                  </a14:imgLayer>
                </a14:imgProps>
              </a:ext>
            </a:extLst>
          </a:blip>
          <a:srcRect l="4478" t="7811" r="4988" b="10543"/>
          <a:stretch/>
        </p:blipFill>
        <p:spPr>
          <a:xfrm>
            <a:off x="6338006" y="1311756"/>
            <a:ext cx="2805994" cy="253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5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894031" y="575504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D828E"/>
                </a:solidFill>
                <a:latin typeface="Fira Sans Extra Condensed" panose="020B0503050000020004" pitchFamily="34" charset="0"/>
              </a:rPr>
              <a:t>Сниженная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 двигательная активность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509174" y="1146348"/>
            <a:ext cx="8242310" cy="326099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143510" indent="7938" algn="just">
              <a:lnSpc>
                <a:spcPct val="107000"/>
              </a:lnSpc>
              <a:spcBef>
                <a:spcPts val="745"/>
              </a:spcBef>
              <a:spcAft>
                <a:spcPts val="800"/>
              </a:spcAft>
            </a:pPr>
            <a:r>
              <a:rPr lang="ru-RU" sz="1400" dirty="0"/>
              <a:t>Сниженная двигательная активность пациентов и редкое пребывание на солнце может приводить к дополнительному дефициту витамина Д.</a:t>
            </a:r>
          </a:p>
          <a:p>
            <a:pPr marL="171450" marR="142875" indent="7938" algn="just">
              <a:spcAft>
                <a:spcPts val="0"/>
              </a:spcAft>
            </a:pPr>
            <a:r>
              <a:rPr lang="ru-RU" sz="1400" dirty="0"/>
              <a:t>В российском исследовании, изучавшем влияние несоблюдения рекомендаций по немедикаментозным методам лечения (диета, физические нагрузки, контроль веса) на риск смертности и госпитализаций, было показано, что </a:t>
            </a:r>
            <a:r>
              <a:rPr lang="ru-RU" sz="1400" b="1" dirty="0">
                <a:solidFill>
                  <a:srgbClr val="F45D3E"/>
                </a:solidFill>
              </a:rPr>
              <a:t>пациенты, не выполнявшие эти рекомендации, имели более высокий риск смертности или госпитализаций по причине ХСН.</a:t>
            </a:r>
            <a:r>
              <a:rPr lang="ru-RU" sz="1400" dirty="0"/>
              <a:t> Несоблюдение рекомендаций   по   ежедневному   взвешиванию   приводило к увеличению риска смерти.</a:t>
            </a:r>
          </a:p>
          <a:p>
            <a:pPr marL="171450" marR="142240" indent="7938" algn="just">
              <a:spcAft>
                <a:spcPts val="0"/>
              </a:spcAft>
            </a:pPr>
            <a:endParaRPr lang="ru-RU" sz="1400" dirty="0"/>
          </a:p>
          <a:p>
            <a:pPr marL="171450" marR="142240" indent="7938" algn="just">
              <a:spcAft>
                <a:spcPts val="0"/>
              </a:spcAft>
            </a:pPr>
            <a:r>
              <a:rPr lang="ru-RU" sz="1400" dirty="0"/>
              <a:t>При изучении 750 амбулаторных карт пациентов с ХСН в рамках пилотного исследования ЭПОХА-Д-ХСН выявлено практически полное отсутствие контроля веса как со стороны пациентов, так и со стороны лечащих врачей. </a:t>
            </a:r>
            <a:r>
              <a:rPr lang="ru-RU" sz="1400" b="1" dirty="0">
                <a:solidFill>
                  <a:srgbClr val="0D828E"/>
                </a:solidFill>
              </a:rPr>
              <a:t>Это привело у 80 % больных к декомпенсации, проявившейся в выраженных симптомах задержки жидкости.</a:t>
            </a:r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469650" y="450426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130911" y="19964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8033867" y="4283707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7259274" y="221889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73932" y="23077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33017" y="3678607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982819" y="98853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Fira Sans Extra Condensed" panose="020B0503050000020004" pitchFamily="34" charset="0"/>
              </a:rPr>
              <a:t>Универсальные 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рекомендации ХСН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220386" y="884880"/>
            <a:ext cx="4808595" cy="339481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0180" marR="144780" indent="450850" algn="l">
              <a:spcAft>
                <a:spcPts val="0"/>
              </a:spcAft>
            </a:pPr>
            <a:r>
              <a:rPr lang="ru-RU" b="1" dirty="0">
                <a:solidFill>
                  <a:srgbClr val="0D828E"/>
                </a:solidFill>
              </a:rPr>
              <a:t>К универсальным рекомендациям, независимо от типа и выраженности ХСН, относятся:</a:t>
            </a:r>
          </a:p>
          <a:p>
            <a:pPr marL="342900" lvl="0" indent="-342900" algn="l">
              <a:buClr>
                <a:srgbClr val="F45D3E"/>
              </a:buClr>
              <a:buSzPct val="100000"/>
              <a:buFont typeface="+mj-lt"/>
              <a:buAutoNum type="arabicPeriod"/>
              <a:tabLst>
                <a:tab pos="768985" algn="l"/>
              </a:tabLst>
            </a:pPr>
            <a:r>
              <a:rPr lang="ru-RU" dirty="0"/>
              <a:t>Контроль потребления соли,</a:t>
            </a:r>
          </a:p>
          <a:p>
            <a:pPr marL="342900" lvl="0" indent="-342900" algn="l">
              <a:buClr>
                <a:srgbClr val="F45D3E"/>
              </a:buClr>
              <a:buSzPct val="100000"/>
              <a:buFont typeface="+mj-lt"/>
              <a:buAutoNum type="arabicPeriod"/>
              <a:tabLst>
                <a:tab pos="769620" algn="l"/>
              </a:tabLst>
            </a:pPr>
            <a:r>
              <a:rPr lang="ru-RU" dirty="0"/>
              <a:t>Нормализация и контроль массы тела,</a:t>
            </a:r>
          </a:p>
          <a:p>
            <a:pPr marL="342900" lvl="0" indent="-342900" algn="l">
              <a:buClr>
                <a:srgbClr val="F45D3E"/>
              </a:buClr>
              <a:buSzPct val="100000"/>
              <a:buFont typeface="+mj-lt"/>
              <a:buAutoNum type="arabicPeriod"/>
              <a:tabLst>
                <a:tab pos="725170" algn="l"/>
              </a:tabLst>
            </a:pPr>
            <a:r>
              <a:rPr lang="ru-RU" dirty="0"/>
              <a:t>Отказ от курения и алкоголя,</a:t>
            </a:r>
          </a:p>
          <a:p>
            <a:pPr marL="342900" lvl="0" indent="-342900" algn="l">
              <a:buClr>
                <a:srgbClr val="F45D3E"/>
              </a:buClr>
              <a:buSzPct val="100000"/>
              <a:buFont typeface="+mj-lt"/>
              <a:buAutoNum type="arabicPeriod"/>
              <a:tabLst>
                <a:tab pos="725170" algn="l"/>
              </a:tabLst>
            </a:pPr>
            <a:r>
              <a:rPr lang="ru-RU" dirty="0"/>
              <a:t>Регулярная аэробная циклическая физическая нагрузка с учетом результатов велоэргометрии либо </a:t>
            </a:r>
            <a:r>
              <a:rPr lang="ru-RU" dirty="0" err="1"/>
              <a:t>тредмила</a:t>
            </a:r>
            <a:r>
              <a:rPr lang="ru-RU" dirty="0"/>
              <a:t> (КПНТ) или теста с 6-минутной ходьбой (6МТХ),</a:t>
            </a:r>
          </a:p>
          <a:p>
            <a:pPr marL="342900" lvl="0" indent="-342900" algn="l">
              <a:buClr>
                <a:srgbClr val="F45D3E"/>
              </a:buClr>
              <a:buSzPct val="100000"/>
              <a:buFont typeface="+mj-lt"/>
              <a:buAutoNum type="arabicPeriod"/>
              <a:tabLst>
                <a:tab pos="768985" algn="l"/>
              </a:tabLst>
            </a:pPr>
            <a:r>
              <a:rPr lang="ru-RU" dirty="0"/>
              <a:t>Вакцинация гриппозной и пневмококковой вакцинами.</a:t>
            </a:r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469650" y="450426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130911" y="19964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8033867" y="4283707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563390" y="10123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73932" y="23077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2CD71E14-41AD-8B48-2976-D90A793CA66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91" t="10426" r="1816" b="9654"/>
          <a:stretch/>
        </p:blipFill>
        <p:spPr>
          <a:xfrm>
            <a:off x="5028982" y="1158696"/>
            <a:ext cx="4115018" cy="305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60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894031" y="575504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Fira Sans Extra Condensed" panose="020B0503050000020004" pitchFamily="34" charset="0"/>
              </a:rPr>
              <a:t>Ограничение 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поваренной соли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235261" y="1211871"/>
            <a:ext cx="8533173" cy="25052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142875" indent="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/>
              <a:t>Это является первым общим правилом для больных ХСН. Соль способствует задержке жидкости в организме, что затрудняет работу сердца.</a:t>
            </a:r>
          </a:p>
          <a:p>
            <a:pPr marL="90488" marR="144780" indent="0" algn="just">
              <a:spcAft>
                <a:spcPts val="0"/>
              </a:spcAft>
            </a:pPr>
            <a:r>
              <a:rPr lang="ru-RU" sz="1400" dirty="0"/>
              <a:t>Суточная норма для здорового человека – 5 г поваренной соли – это чайная ложка без горки, что соответствует 2 г Na+. По данным российских исследований, в которых потребление соли рассчитывалось методом измерения суточной экскреции хлорида натрия (</a:t>
            </a:r>
            <a:r>
              <a:rPr lang="ru-RU" sz="1400" dirty="0" err="1"/>
              <a:t>NaCO</a:t>
            </a:r>
            <a:r>
              <a:rPr lang="ru-RU" sz="1400" dirty="0"/>
              <a:t>) с мочой (наиболее точный метод), потребление </a:t>
            </a:r>
            <a:r>
              <a:rPr lang="ru-RU" sz="1400" dirty="0" err="1"/>
              <a:t>NaCO</a:t>
            </a:r>
            <a:r>
              <a:rPr lang="ru-RU" sz="1400" dirty="0"/>
              <a:t> в сутки достигало 10,8 г (что соответствует 4,2 г натрия (Na+) в сутки). Лица с повышенным АД в среднем употребляли более 15,0 г </a:t>
            </a:r>
            <a:r>
              <a:rPr lang="ru-RU" sz="1400" dirty="0" err="1"/>
              <a:t>NaCO</a:t>
            </a:r>
            <a:r>
              <a:rPr lang="ru-RU" sz="1400" dirty="0"/>
              <a:t> в сутки, что соответствует 5,8 г Na+ в сутки. </a:t>
            </a:r>
            <a:r>
              <a:rPr lang="ru-RU" sz="1400" b="1" dirty="0">
                <a:solidFill>
                  <a:srgbClr val="F45D3E"/>
                </a:solidFill>
              </a:rPr>
              <a:t>Очевидно, что потребление соли в России очень велико и превышает рекомендуемые ВОЗ уровни в 2–3 раза.</a:t>
            </a:r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469650" y="450426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130911" y="19964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8033867" y="4283707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7259274" y="221889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73932" y="23077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50359" y="379241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асы, Измерительный инструмент, будильник, бутылка&#10;&#10;Автоматически созданное описание">
            <a:extLst>
              <a:ext uri="{FF2B5EF4-FFF2-40B4-BE49-F238E27FC236}">
                <a16:creationId xmlns:a16="http://schemas.microsoft.com/office/drawing/2014/main" id="{FDF7162C-E980-5DA1-9EBB-9D9F210D8C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4289" y="3140407"/>
            <a:ext cx="3203270" cy="213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95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894031" y="575504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Fira Sans Extra Condensed" panose="020B0503050000020004" pitchFamily="34" charset="0"/>
              </a:rPr>
              <a:t>Ограничение 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поваренной соли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235261" y="1211870"/>
            <a:ext cx="8533173" cy="292004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24765" indent="0" algn="just">
              <a:spcAft>
                <a:spcPts val="0"/>
              </a:spcAft>
              <a:tabLst>
                <a:tab pos="90488" algn="l"/>
              </a:tabLst>
            </a:pPr>
            <a:r>
              <a:rPr lang="ru-RU" sz="1400" dirty="0"/>
              <a:t>Больным    ХСН    категорически    запрещается    досаливать     пищу, не употреблять соленую рыбу, консервированные мясные и овощные продукты, не покупать еду в кафе быстрого питания и готовые завтраки.</a:t>
            </a:r>
          </a:p>
          <a:p>
            <a:pPr marL="90488" marR="26035" indent="0" algn="just">
              <a:spcAft>
                <a:spcPts val="0"/>
              </a:spcAft>
              <a:tabLst>
                <a:tab pos="90488" algn="l"/>
              </a:tabLst>
            </a:pPr>
            <a:endParaRPr lang="ru-RU" sz="1400" dirty="0"/>
          </a:p>
          <a:p>
            <a:pPr marL="90488" marR="26035" indent="0" algn="just">
              <a:spcAft>
                <a:spcPts val="0"/>
              </a:spcAft>
              <a:tabLst>
                <a:tab pos="90488" algn="l"/>
              </a:tabLst>
            </a:pPr>
            <a:r>
              <a:rPr lang="ru-RU" sz="1400" dirty="0"/>
              <a:t>Во время приготовления пищи выработать привычку не использовать соль, для вкуса добавлять в блюда различные пряности, приправы, зелень.</a:t>
            </a:r>
          </a:p>
          <a:p>
            <a:pPr marL="90488" marR="24130" indent="0" algn="just">
              <a:spcAft>
                <a:spcPts val="0"/>
              </a:spcAft>
              <a:tabLst>
                <a:tab pos="90488" algn="l"/>
              </a:tabLst>
            </a:pPr>
            <a:endParaRPr lang="ru-RU" sz="1400" dirty="0"/>
          </a:p>
          <a:p>
            <a:pPr marL="90488" marR="24130" indent="0" algn="just">
              <a:spcAft>
                <a:spcPts val="0"/>
              </a:spcAft>
              <a:tabLst>
                <a:tab pos="90488" algn="l"/>
              </a:tabLst>
            </a:pPr>
            <a:r>
              <a:rPr lang="ru-RU" sz="1400" dirty="0"/>
              <a:t>Что касается ограничение употребления жидкости, это актуально только в крайних ситуациях, при тяжелом течении ХСН, требующем внутривенного в введения диуретиков. В таких случаях для предупреждения нарастания отеков и одышки следует ограничить количество употребляемой жидкости до 1,0 – 1,3 л в сутки.</a:t>
            </a:r>
          </a:p>
          <a:p>
            <a:pPr marL="90488" marR="25400" indent="0" algn="just">
              <a:spcAft>
                <a:spcPts val="0"/>
              </a:spcAft>
              <a:tabLst>
                <a:tab pos="90488" algn="l"/>
              </a:tabLst>
            </a:pPr>
            <a:r>
              <a:rPr lang="ru-RU" sz="1400" dirty="0"/>
              <a:t>В обычных ситуациях рекомендуемый объем жидкости в сутки составляет от 1,5 до 2 л / сутки. В качестве жидкости учитывается чай, сок, кефир, суп, фрукты, простая вода.</a:t>
            </a:r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469650" y="450426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130911" y="19964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8033867" y="4283707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7259274" y="221889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73932" y="23077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1631822" y="4557397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04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894031" y="575504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Fira Sans Extra Condensed" panose="020B0503050000020004" pitchFamily="34" charset="0"/>
              </a:rPr>
              <a:t>Ограничение 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поваренной соли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235261" y="1211871"/>
            <a:ext cx="8533173" cy="253987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47320" marR="24765" indent="450215" algn="just">
              <a:spcAft>
                <a:spcPts val="0"/>
              </a:spcAft>
            </a:pPr>
            <a:r>
              <a:rPr lang="ru-RU" dirty="0"/>
              <a:t>Часто пациентов с сердечной недостаточностью беспокоит ощущение сухости во рту, это ощущение не свидетельствует о недостатке жидкости в организме. Для того, чтобы избавится от сухости во рту, можно прополоскать рот водой с лимоном, подержать во рту, замороженную ягоду, дольку мандарина. Пить жидкость нужно медленно, маленькими глотками, добавлять в воду немного лимона, ограничить кофе, сладости и алкогольные напитки – они усиливают ощущение сухости во рту.</a:t>
            </a:r>
          </a:p>
          <a:p>
            <a:pPr marL="147320" marR="24765" indent="450215" algn="just">
              <a:spcBef>
                <a:spcPts val="25"/>
              </a:spcBef>
              <a:spcAft>
                <a:spcPts val="0"/>
              </a:spcAft>
            </a:pPr>
            <a:r>
              <a:rPr lang="ru-RU" dirty="0"/>
              <a:t>Если после достижения компенсации (вывода из организма лишней жидкости) масса тела стабильна – это признак хорошего контроля сердечной недостаточности.</a:t>
            </a:r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469650" y="450426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130911" y="19964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8033867" y="4283707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7259274" y="221889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73932" y="23077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1631822" y="4557397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31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39"/>
          <p:cNvSpPr txBox="1">
            <a:spLocks noGrp="1"/>
          </p:cNvSpPr>
          <p:nvPr>
            <p:ph type="subTitle" idx="1"/>
          </p:nvPr>
        </p:nvSpPr>
        <p:spPr>
          <a:xfrm>
            <a:off x="656932" y="659960"/>
            <a:ext cx="5292897" cy="444259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47320" marR="24130" indent="450850" algn="just">
              <a:spcBef>
                <a:spcPts val="10"/>
              </a:spcBef>
              <a:spcAft>
                <a:spcPts val="0"/>
              </a:spcAft>
            </a:pPr>
            <a:r>
              <a:rPr lang="ru-RU" sz="1400" dirty="0"/>
              <a:t>Больным с ХСН должно быть рекомендовано ежедневное взвешивание с записью результатов в дневнике . Прирост веса &gt;2 кг за 1–3 дня, скорее всего, свидетельствует о задержке жидкости в организме и риске развития декомпенсации (появление отеков и усиление одышки) .</a:t>
            </a:r>
          </a:p>
          <a:p>
            <a:pPr marL="147320" marR="24130" indent="450215" algn="just">
              <a:spcAft>
                <a:spcPts val="0"/>
              </a:spcAft>
            </a:pPr>
            <a:r>
              <a:rPr lang="ru-RU" sz="1400" dirty="0"/>
              <a:t>В проведенных исследованиях было показано, что увеличение массы тела на 2 кг или более чем на 2 % предсказывало в 74 % случаев обострение течения заболевания и было связано с последующими госпитализациями .</a:t>
            </a:r>
          </a:p>
          <a:p>
            <a:pPr marL="146685" marR="142875" indent="450215" algn="just">
              <a:spcBef>
                <a:spcPts val="365"/>
              </a:spcBef>
              <a:spcAft>
                <a:spcPts val="0"/>
              </a:spcAft>
            </a:pPr>
            <a:r>
              <a:rPr lang="ru-RU" sz="1400" dirty="0"/>
              <a:t>Для оценки наличия у себя избыточной массы тела или ее дефицита рассчитывается индекс массы тела (ИМТ) на основании показателей роста в метрах и веса в кг по следующей формуле:</a:t>
            </a:r>
          </a:p>
          <a:p>
            <a:pPr marL="254000" indent="0" algn="ctr">
              <a:buNone/>
            </a:pPr>
            <a:r>
              <a:rPr lang="ru-RU" sz="1800" b="1" dirty="0">
                <a:solidFill>
                  <a:srgbClr val="0D828E"/>
                </a:solidFill>
              </a:rPr>
              <a:t>ИМТ = масса тела, кг/ рост2,м.</a:t>
            </a:r>
            <a:endParaRPr lang="en-US" sz="1800" b="1" dirty="0">
              <a:solidFill>
                <a:srgbClr val="0D828E"/>
              </a:solidFill>
            </a:endParaRPr>
          </a:p>
          <a:p>
            <a:pPr marL="179388" indent="0" algn="just">
              <a:buNone/>
            </a:pPr>
            <a:r>
              <a:rPr lang="ru-RU" sz="1400" b="1" dirty="0"/>
              <a:t>Нормальными считаются значения ИМТ от 18,5 до 24,9</a:t>
            </a:r>
            <a:r>
              <a:rPr lang="ru-RU" sz="1400" dirty="0"/>
              <a:t>, повышенными – от 25,0 до 29,9, низкими – менее 18,5, </a:t>
            </a:r>
            <a:r>
              <a:rPr lang="ru-RU" sz="1400" b="1" dirty="0"/>
              <a:t>а ИМТ 30,0 и выше характеризует ожирение</a:t>
            </a:r>
            <a:r>
              <a:rPr lang="ru-RU" sz="1400" dirty="0"/>
              <a:t>.</a:t>
            </a:r>
          </a:p>
          <a:p>
            <a:pPr marL="254000" indent="0">
              <a:buNone/>
            </a:pPr>
            <a:endParaRPr lang="ru-RU" sz="1800" b="1" dirty="0">
              <a:solidFill>
                <a:srgbClr val="0D828E"/>
              </a:solidFill>
            </a:endParaRPr>
          </a:p>
          <a:p>
            <a:pPr marL="146685" marR="142240" indent="450215" algn="just">
              <a:spcAft>
                <a:spcPts val="0"/>
              </a:spcAft>
            </a:pPr>
            <a:endParaRPr lang="ru-RU" sz="1400" dirty="0"/>
          </a:p>
        </p:txBody>
      </p:sp>
      <p:sp>
        <p:nvSpPr>
          <p:cNvPr id="1213" name="Google Shape;1213;p39"/>
          <p:cNvSpPr txBox="1">
            <a:spLocks noGrp="1"/>
          </p:cNvSpPr>
          <p:nvPr>
            <p:ph type="title"/>
          </p:nvPr>
        </p:nvSpPr>
        <p:spPr>
          <a:xfrm>
            <a:off x="713250" y="40942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Контроль </a:t>
            </a:r>
            <a:r>
              <a:rPr lang="ru-RU" sz="32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массы тела</a:t>
            </a:r>
            <a:endParaRPr sz="32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214" name="Google Shape;1214;p39"/>
          <p:cNvPicPr preferRelativeResize="0"/>
          <p:nvPr/>
        </p:nvPicPr>
        <p:blipFill>
          <a:blip r:embed="rId3"/>
          <a:srcRect l="12605" r="12605"/>
          <a:stretch/>
        </p:blipFill>
        <p:spPr>
          <a:xfrm>
            <a:off x="6029625" y="1381903"/>
            <a:ext cx="2675700" cy="26832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15" name="Google Shape;121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3">
            <a:off x="8161191" y="3224885"/>
            <a:ext cx="890571" cy="830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124503" y="238037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99999">
            <a:off x="6257267" y="1321564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99987" flipH="1">
            <a:off x="6279517" y="3860449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A5578FA-E232-86E8-763C-8C5354C5A9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7126" y="4318545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3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Контроль </a:t>
            </a:r>
            <a:r>
              <a:rPr lang="ru-RU" sz="32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массы тела</a:t>
            </a:r>
            <a:endParaRPr sz="32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215" name="Google Shape;121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3">
            <a:off x="8161191" y="3224885"/>
            <a:ext cx="890571" cy="830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245365" y="885410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99">
            <a:off x="7816245" y="208004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899987" flipH="1">
            <a:off x="185608" y="4586185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A5578FA-E232-86E8-763C-8C5354C5A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7126" y="4318545"/>
            <a:ext cx="966866" cy="653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341703-A1E2-C6D0-ABE5-A815685F36E5}"/>
              </a:ext>
            </a:extLst>
          </p:cNvPr>
          <p:cNvSpPr txBox="1"/>
          <p:nvPr/>
        </p:nvSpPr>
        <p:spPr>
          <a:xfrm>
            <a:off x="2285975" y="107678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Нормальные значения ИМТ в зависимости от возраста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E3A48AE-EADE-F490-0764-DF08082C6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124924"/>
              </p:ext>
            </p:extLst>
          </p:nvPr>
        </p:nvGraphicFramePr>
        <p:xfrm>
          <a:off x="2076793" y="1674998"/>
          <a:ext cx="4990413" cy="287189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{41980ACC-9184-45DC-8B93-DB4BBB1AAB66}</a:tableStyleId>
              </a:tblPr>
              <a:tblGrid>
                <a:gridCol w="2492081">
                  <a:extLst>
                    <a:ext uri="{9D8B030D-6E8A-4147-A177-3AD203B41FA5}">
                      <a16:colId xmlns:a16="http://schemas.microsoft.com/office/drawing/2014/main" val="1323320519"/>
                    </a:ext>
                  </a:extLst>
                </a:gridCol>
                <a:gridCol w="2498332">
                  <a:extLst>
                    <a:ext uri="{9D8B030D-6E8A-4147-A177-3AD203B41FA5}">
                      <a16:colId xmlns:a16="http://schemas.microsoft.com/office/drawing/2014/main" val="659476666"/>
                    </a:ext>
                  </a:extLst>
                </a:gridCol>
              </a:tblGrid>
              <a:tr h="560859">
                <a:tc>
                  <a:txBody>
                    <a:bodyPr/>
                    <a:lstStyle/>
                    <a:p>
                      <a:pPr marL="67310" algn="ctr"/>
                      <a:r>
                        <a:rPr lang="en-US" sz="1400" b="1" dirty="0" err="1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Возрастная</a:t>
                      </a:r>
                      <a:r>
                        <a:rPr lang="en-US" sz="1400" b="1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группа</a:t>
                      </a:r>
                      <a:endParaRPr lang="ru-RU" sz="1100" b="1" dirty="0">
                        <a:solidFill>
                          <a:srgbClr val="0D828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/>
                      <a:r>
                        <a:rPr lang="en-US" sz="1400" b="1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Нормальные</a:t>
                      </a:r>
                      <a:r>
                        <a:rPr lang="en-US" sz="1400" b="1" spc="-5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1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значения</a:t>
                      </a:r>
                      <a:r>
                        <a:rPr lang="en-US" sz="1400" b="1" spc="-55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1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индекса</a:t>
                      </a:r>
                      <a:endParaRPr lang="ru-RU" sz="1100" b="1">
                        <a:solidFill>
                          <a:srgbClr val="F45D3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652233"/>
                  </a:ext>
                </a:extLst>
              </a:tr>
              <a:tr h="405621">
                <a:tc>
                  <a:txBody>
                    <a:bodyPr/>
                    <a:lstStyle/>
                    <a:p>
                      <a:pPr marL="67310" algn="ctr"/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19</a:t>
                      </a:r>
                      <a:r>
                        <a:rPr lang="en-US" sz="1400" b="0" spc="-25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–</a:t>
                      </a:r>
                      <a:r>
                        <a:rPr lang="en-US" sz="1400" b="0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24</a:t>
                      </a:r>
                      <a:r>
                        <a:rPr lang="en-US" sz="1400" b="0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года</a:t>
                      </a:r>
                      <a:endParaRPr lang="ru-RU" sz="1100" b="0" dirty="0">
                        <a:solidFill>
                          <a:srgbClr val="0D828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/>
                      <a:r>
                        <a:rPr lang="en-US" sz="1400" b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Менее</a:t>
                      </a:r>
                      <a:r>
                        <a:rPr lang="en-US" sz="1400" b="0" spc="-2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20</a:t>
                      </a:r>
                      <a:endParaRPr lang="ru-RU" sz="1100" b="0">
                        <a:solidFill>
                          <a:srgbClr val="F45D3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18309483"/>
                  </a:ext>
                </a:extLst>
              </a:tr>
              <a:tr h="406456">
                <a:tc>
                  <a:txBody>
                    <a:bodyPr/>
                    <a:lstStyle/>
                    <a:p>
                      <a:pPr marL="67310" algn="ctr"/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25</a:t>
                      </a:r>
                      <a:r>
                        <a:rPr lang="en-US" sz="1400" b="0" spc="-25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–</a:t>
                      </a:r>
                      <a:r>
                        <a:rPr lang="en-US" sz="1400" b="0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34</a:t>
                      </a:r>
                      <a:r>
                        <a:rPr lang="en-US" sz="1400" b="0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года</a:t>
                      </a:r>
                      <a:endParaRPr lang="ru-RU" sz="1100" b="0" dirty="0">
                        <a:solidFill>
                          <a:srgbClr val="0D828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/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20</a:t>
                      </a:r>
                      <a:r>
                        <a:rPr lang="en-US" sz="1400" b="0" spc="-1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–</a:t>
                      </a:r>
                      <a:r>
                        <a:rPr lang="en-US" sz="1400" b="0" spc="-5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25</a:t>
                      </a:r>
                      <a:endParaRPr lang="ru-RU" sz="1100" b="0" dirty="0">
                        <a:solidFill>
                          <a:srgbClr val="F45D3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9345178"/>
                  </a:ext>
                </a:extLst>
              </a:tr>
              <a:tr h="405621">
                <a:tc>
                  <a:txBody>
                    <a:bodyPr/>
                    <a:lstStyle/>
                    <a:p>
                      <a:pPr marL="67310" algn="ctr"/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35</a:t>
                      </a:r>
                      <a:r>
                        <a:rPr lang="en-US" sz="1400" b="0" spc="-25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–</a:t>
                      </a:r>
                      <a:r>
                        <a:rPr lang="en-US" sz="1400" b="0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44</a:t>
                      </a:r>
                      <a:r>
                        <a:rPr lang="en-US" sz="1400" b="0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года</a:t>
                      </a:r>
                      <a:endParaRPr lang="ru-RU" sz="1100" b="0" dirty="0">
                        <a:solidFill>
                          <a:srgbClr val="0D828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/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21</a:t>
                      </a:r>
                      <a:r>
                        <a:rPr lang="en-US" sz="1400" b="0" spc="-1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–</a:t>
                      </a:r>
                      <a:r>
                        <a:rPr lang="en-US" sz="1400" b="0" spc="-5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26</a:t>
                      </a:r>
                      <a:endParaRPr lang="ru-RU" sz="1100" b="0" dirty="0">
                        <a:solidFill>
                          <a:srgbClr val="F45D3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8166420"/>
                  </a:ext>
                </a:extLst>
              </a:tr>
              <a:tr h="407290">
                <a:tc>
                  <a:txBody>
                    <a:bodyPr/>
                    <a:lstStyle/>
                    <a:p>
                      <a:pPr marL="67310" algn="ctr"/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45</a:t>
                      </a:r>
                      <a:r>
                        <a:rPr lang="en-US" sz="1400" b="0" spc="-25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–</a:t>
                      </a:r>
                      <a:r>
                        <a:rPr lang="en-US" sz="1400" b="0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54</a:t>
                      </a:r>
                      <a:r>
                        <a:rPr lang="en-US" sz="1400" b="0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года</a:t>
                      </a:r>
                      <a:endParaRPr lang="ru-RU" sz="1100" b="0" dirty="0">
                        <a:solidFill>
                          <a:srgbClr val="0D828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/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22</a:t>
                      </a:r>
                      <a:r>
                        <a:rPr lang="en-US" sz="1400" b="0" spc="-1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–</a:t>
                      </a:r>
                      <a:r>
                        <a:rPr lang="en-US" sz="1400" b="0" spc="-5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27</a:t>
                      </a:r>
                      <a:endParaRPr lang="ru-RU" sz="1100" b="0" dirty="0">
                        <a:solidFill>
                          <a:srgbClr val="F45D3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1162174"/>
                  </a:ext>
                </a:extLst>
              </a:tr>
              <a:tr h="405621">
                <a:tc>
                  <a:txBody>
                    <a:bodyPr/>
                    <a:lstStyle/>
                    <a:p>
                      <a:pPr marL="67310" algn="ctr"/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55</a:t>
                      </a:r>
                      <a:r>
                        <a:rPr lang="en-US" sz="1400" b="0" spc="-25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–</a:t>
                      </a:r>
                      <a:r>
                        <a:rPr lang="en-US" sz="1400" b="0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64</a:t>
                      </a:r>
                      <a:r>
                        <a:rPr lang="en-US" sz="1400" b="0" spc="-2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года</a:t>
                      </a:r>
                      <a:endParaRPr lang="ru-RU" sz="1100" b="0" dirty="0">
                        <a:solidFill>
                          <a:srgbClr val="0D828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/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23</a:t>
                      </a:r>
                      <a:r>
                        <a:rPr lang="en-US" sz="1400" b="0" spc="-1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–</a:t>
                      </a:r>
                      <a:r>
                        <a:rPr lang="en-US" sz="1400" b="0" spc="-5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28</a:t>
                      </a:r>
                      <a:endParaRPr lang="ru-RU" sz="1100" b="0" dirty="0">
                        <a:solidFill>
                          <a:srgbClr val="F45D3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7249422"/>
                  </a:ext>
                </a:extLst>
              </a:tr>
              <a:tr h="280429">
                <a:tc>
                  <a:txBody>
                    <a:bodyPr/>
                    <a:lstStyle/>
                    <a:p>
                      <a:pPr marL="67310" algn="ctr"/>
                      <a:r>
                        <a:rPr lang="en-US" sz="1400" b="0" dirty="0" err="1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Более</a:t>
                      </a:r>
                      <a:r>
                        <a:rPr lang="en-US" sz="1400" b="0" spc="-25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65</a:t>
                      </a:r>
                      <a:r>
                        <a:rPr lang="en-US" sz="1400" b="0" spc="-5" dirty="0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rgbClr val="0D828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лет</a:t>
                      </a:r>
                      <a:endParaRPr lang="ru-RU" sz="1100" b="0" dirty="0">
                        <a:solidFill>
                          <a:srgbClr val="0D828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/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24</a:t>
                      </a:r>
                      <a:r>
                        <a:rPr lang="en-US" sz="1400" b="0" spc="-1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–</a:t>
                      </a:r>
                      <a:r>
                        <a:rPr lang="en-US" sz="1400" b="0" spc="-5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rgbClr val="F45D3E"/>
                          </a:solidFill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29</a:t>
                      </a:r>
                      <a:endParaRPr lang="ru-RU" sz="1100" b="0" dirty="0">
                        <a:solidFill>
                          <a:srgbClr val="F45D3E"/>
                        </a:solidFill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5728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326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39"/>
          <p:cNvSpPr txBox="1">
            <a:spLocks noGrp="1"/>
          </p:cNvSpPr>
          <p:nvPr>
            <p:ph type="subTitle" idx="1"/>
          </p:nvPr>
        </p:nvSpPr>
        <p:spPr>
          <a:xfrm>
            <a:off x="272993" y="854439"/>
            <a:ext cx="5807651" cy="428906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25400" indent="0" algn="just">
              <a:spcAft>
                <a:spcPts val="0"/>
              </a:spcAft>
              <a:buNone/>
            </a:pPr>
            <a:r>
              <a:rPr lang="ru-RU" sz="1400" dirty="0"/>
              <a:t>В свой рацион пациентам необходимо включать продукты с щелочной средой, так как в организме больных хронической сердечной недостаточностью наблюдается тенденция к кислотной среде. </a:t>
            </a:r>
            <a:r>
              <a:rPr lang="ru-RU" sz="1400" b="1" dirty="0"/>
              <a:t>К щелочным продуктам относятся молоко, фрукты, овощи и хлеб с отрубями.</a:t>
            </a:r>
          </a:p>
          <a:p>
            <a:pPr marL="90488" marR="26035" indent="0" algn="just">
              <a:spcAft>
                <a:spcPts val="0"/>
              </a:spcAft>
              <a:buNone/>
            </a:pPr>
            <a:r>
              <a:rPr lang="ru-RU" sz="1400" dirty="0"/>
              <a:t>Режим питания при хронической сердечной недостаточности должен быть </a:t>
            </a:r>
            <a:r>
              <a:rPr lang="ru-RU" sz="1400" b="1" dirty="0"/>
              <a:t>не реже 4-5 приёмов пищи в сутки. </a:t>
            </a:r>
            <a:r>
              <a:rPr lang="ru-RU" sz="1400" dirty="0"/>
              <a:t>Еда пациентов с хронической сердечной недостаточностью должна легко усваиваться, быть достаточно калорийной, содержать нужную концентрацию витаминов и белка.</a:t>
            </a:r>
          </a:p>
          <a:p>
            <a:pPr marL="90488" marR="25400" indent="0" algn="just">
              <a:spcAft>
                <a:spcPts val="0"/>
              </a:spcAft>
              <a:buNone/>
            </a:pPr>
            <a:r>
              <a:rPr lang="ru-RU" sz="1400" dirty="0"/>
              <a:t>Немаловажно соблюдать объём съедаемой пищи в один приём. Переедание ведёт к избыточному наполнению желудка, что способствует подъёму диафрагмы и, как следствие, отрицательно влияет на работу сердца.</a:t>
            </a:r>
          </a:p>
          <a:p>
            <a:pPr marL="90488" marR="25400" indent="0" algn="just">
              <a:spcAft>
                <a:spcPts val="0"/>
              </a:spcAft>
              <a:buNone/>
            </a:pPr>
            <a:r>
              <a:rPr lang="ru-RU" sz="1400" dirty="0"/>
              <a:t>В санаториях, профилакториях, больницах для лечения хронической сердечной недостаточности I-II стадии используют диету №10. Её примерные характеристики приведены ниже.</a:t>
            </a:r>
          </a:p>
          <a:p>
            <a:pPr marL="90488" marR="141605" indent="88900" algn="just">
              <a:buNone/>
            </a:pPr>
            <a:endParaRPr lang="ru-RU" sz="1400" dirty="0"/>
          </a:p>
        </p:txBody>
      </p:sp>
      <p:sp>
        <p:nvSpPr>
          <p:cNvPr id="1213" name="Google Shape;1213;p39"/>
          <p:cNvSpPr txBox="1">
            <a:spLocks noGrp="1"/>
          </p:cNvSpPr>
          <p:nvPr>
            <p:ph type="title"/>
          </p:nvPr>
        </p:nvSpPr>
        <p:spPr>
          <a:xfrm>
            <a:off x="713250" y="104427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Правила </a:t>
            </a:r>
            <a:r>
              <a:rPr lang="ru-RU" sz="3200" dirty="0">
                <a:solidFill>
                  <a:schemeClr val="accent1"/>
                </a:solidFill>
                <a:latin typeface="Fira Sans Extra Condensed" panose="020B0503050000020004" pitchFamily="34" charset="0"/>
              </a:rPr>
              <a:t>рационального питания</a:t>
            </a:r>
            <a:endParaRPr sz="3200" dirty="0">
              <a:solidFill>
                <a:schemeClr val="accent1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214" name="Google Shape;1214;p39"/>
          <p:cNvPicPr preferRelativeResize="0"/>
          <p:nvPr/>
        </p:nvPicPr>
        <p:blipFill>
          <a:blip r:embed="rId3"/>
          <a:srcRect l="16724" r="16724"/>
          <a:stretch/>
        </p:blipFill>
        <p:spPr>
          <a:xfrm>
            <a:off x="6195307" y="1382061"/>
            <a:ext cx="2675700" cy="26832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15" name="Google Shape;121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3">
            <a:off x="8231428" y="3387428"/>
            <a:ext cx="890571" cy="830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99">
            <a:off x="6418574" y="123201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899987" flipH="1">
            <a:off x="6182276" y="4126094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A5578FA-E232-86E8-763C-8C5354C5A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7126" y="4318545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37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39"/>
          <p:cNvSpPr txBox="1">
            <a:spLocks noGrp="1"/>
          </p:cNvSpPr>
          <p:nvPr>
            <p:ph type="subTitle" idx="1"/>
          </p:nvPr>
        </p:nvSpPr>
        <p:spPr>
          <a:xfrm>
            <a:off x="0" y="854439"/>
            <a:ext cx="9013992" cy="428906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54000" indent="0" algn="just">
              <a:buNone/>
            </a:pPr>
            <a:r>
              <a:rPr lang="ru-RU" sz="1300" b="1" dirty="0"/>
              <a:t>Рекомендуемый перечень продуктов питания и блюд для больных ХСН:</a:t>
            </a:r>
          </a:p>
          <a:p>
            <a:pPr marL="254000" indent="0" algn="just">
              <a:buNone/>
            </a:pPr>
            <a:endParaRPr lang="ru-RU" sz="1300" b="1" dirty="0"/>
          </a:p>
          <a:p>
            <a:pPr marL="375920" marR="24765" indent="-228600" algn="just"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ru-RU" sz="1300" b="1" dirty="0"/>
              <a:t>Хлебобулочные изделия</a:t>
            </a:r>
            <a:r>
              <a:rPr lang="ru-RU" sz="1300" dirty="0"/>
              <a:t>: хлеб из отрубей, выпекается без соли; сухари из черного или серого хлеба.</a:t>
            </a:r>
          </a:p>
          <a:p>
            <a:pPr marL="375920" marR="25400" indent="-228600" algn="just"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ru-RU" sz="1300" b="1" dirty="0"/>
              <a:t>Супы:</a:t>
            </a:r>
            <a:r>
              <a:rPr lang="ru-RU" sz="1300" dirty="0"/>
              <a:t> главное – соблюдение объёмов, от 250 до 400 мл за приём. Супы могут быть овощные, постные, на нежирном мясе и с небольшим содержанием соли.</a:t>
            </a:r>
          </a:p>
          <a:p>
            <a:pPr marL="375920" marR="25400" indent="-228600" algn="just"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ru-RU" sz="1300" b="1" dirty="0"/>
              <a:t>Мясо и рыба</a:t>
            </a:r>
            <a:r>
              <a:rPr lang="ru-RU" sz="1300" dirty="0"/>
              <a:t>: только нежирные сорта (говядина, курица, телятина, кролик, индейка, судак, хек, треска, щука, навага) в вареном или паровом виде.</a:t>
            </a:r>
          </a:p>
          <a:p>
            <a:pPr marL="375920" marR="24130" indent="-228600" algn="just"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ru-RU" sz="1300" b="1" dirty="0"/>
              <a:t>Гарнир:</a:t>
            </a:r>
            <a:r>
              <a:rPr lang="ru-RU" sz="1300" dirty="0"/>
              <a:t>   овощи    в    отварном    и    сыром    виде,    различные    каши с добавлением молока, пудинги, макаронные изделия твердых сортов. Исключение составляют бобовые культуры.</a:t>
            </a:r>
          </a:p>
          <a:p>
            <a:pPr marL="375285" marR="144145" indent="-228600" algn="just">
              <a:spcBef>
                <a:spcPts val="365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ru-RU" sz="1300" b="1" dirty="0"/>
              <a:t>Блюда из яиц: </a:t>
            </a:r>
            <a:r>
              <a:rPr lang="ru-RU" sz="1300" dirty="0"/>
              <a:t>не более 3 штук в неделю. Если используются только яичные белки, то количество яиц в неделю можно увеличить до 6 штук. Предпочтительнее употреблять запеченные белковые меренги и омлеты.</a:t>
            </a:r>
          </a:p>
          <a:p>
            <a:pPr marL="375285" marR="142240" indent="-228600" algn="just"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ru-RU" sz="1300" b="1" dirty="0"/>
              <a:t>Молочные продукты:</a:t>
            </a:r>
            <a:r>
              <a:rPr lang="ru-RU" sz="1300" dirty="0"/>
              <a:t> здесь нет исключений, в пищу можно употреблять кисломолочные продукты (кефир, ряженка, простокваша, сметана), молоко (при переносимости), творог, сливки небольшой жирности, сыр.</a:t>
            </a:r>
          </a:p>
          <a:p>
            <a:pPr marL="375285" marR="143510" indent="-228600" algn="just"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ru-RU" sz="1300" b="1" dirty="0"/>
              <a:t>Фрукты и ягоды: </a:t>
            </a:r>
            <a:r>
              <a:rPr lang="ru-RU" sz="1300" dirty="0"/>
              <a:t>компоты, морсы, кисели, желе, соки, муссы, печеные яблоки, всё это разрешается и рекомендуется употреблять при сердечной недостаточности.</a:t>
            </a:r>
          </a:p>
          <a:p>
            <a:pPr marL="375920" marR="142240" indent="-228600" algn="just"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ru-RU" sz="1300" b="1" dirty="0"/>
              <a:t>Чай и кофе</a:t>
            </a:r>
            <a:r>
              <a:rPr lang="ru-RU" sz="1300" dirty="0"/>
              <a:t> в некрепком виде, отвар шиповника, малины, чёрной смородины с учётом дневной нормы жидкости.</a:t>
            </a:r>
          </a:p>
        </p:txBody>
      </p:sp>
      <p:sp>
        <p:nvSpPr>
          <p:cNvPr id="1213" name="Google Shape;1213;p39"/>
          <p:cNvSpPr txBox="1">
            <a:spLocks noGrp="1"/>
          </p:cNvSpPr>
          <p:nvPr>
            <p:ph type="title"/>
          </p:nvPr>
        </p:nvSpPr>
        <p:spPr>
          <a:xfrm>
            <a:off x="713250" y="104427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Правила </a:t>
            </a:r>
            <a:r>
              <a:rPr lang="ru-RU" sz="3200" dirty="0">
                <a:solidFill>
                  <a:schemeClr val="accent1"/>
                </a:solidFill>
                <a:latin typeface="Fira Sans Extra Condensed" panose="020B0503050000020004" pitchFamily="34" charset="0"/>
              </a:rPr>
              <a:t>рационального питания</a:t>
            </a:r>
            <a:endParaRPr sz="3200" dirty="0">
              <a:solidFill>
                <a:schemeClr val="accent1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A5578FA-E232-86E8-763C-8C5354C5A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0139" y="4556588"/>
            <a:ext cx="713853" cy="4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54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39"/>
          <p:cNvSpPr txBox="1">
            <a:spLocks noGrp="1"/>
          </p:cNvSpPr>
          <p:nvPr>
            <p:ph type="title"/>
          </p:nvPr>
        </p:nvSpPr>
        <p:spPr>
          <a:xfrm>
            <a:off x="713250" y="104427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Правила </a:t>
            </a:r>
            <a:r>
              <a:rPr lang="ru-RU" sz="3200" dirty="0">
                <a:solidFill>
                  <a:schemeClr val="accent1"/>
                </a:solidFill>
                <a:latin typeface="Fira Sans Extra Condensed" panose="020B0503050000020004" pitchFamily="34" charset="0"/>
              </a:rPr>
              <a:t>рационального питания</a:t>
            </a:r>
            <a:endParaRPr sz="3200" dirty="0">
              <a:solidFill>
                <a:schemeClr val="accent1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A5578FA-E232-86E8-763C-8C5354C5A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7126" y="4318545"/>
            <a:ext cx="966866" cy="653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06977C-EF65-1FB3-1DBE-1C060EC9A31F}"/>
              </a:ext>
            </a:extLst>
          </p:cNvPr>
          <p:cNvSpPr txBox="1"/>
          <p:nvPr/>
        </p:nvSpPr>
        <p:spPr>
          <a:xfrm>
            <a:off x="209863" y="1127133"/>
            <a:ext cx="624340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algn="just"/>
            <a:r>
              <a:rPr lang="ru-RU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Что не рекомендуется употреблять в пищу при ХСН</a:t>
            </a:r>
          </a:p>
          <a:p>
            <a:pPr marL="342900" lvl="0" indent="-342900">
              <a:buSzPts val="1400"/>
              <a:buFont typeface="Calibri" panose="020F0502020204030204" pitchFamily="34" charset="0"/>
              <a:buChar char="•"/>
              <a:tabLst>
                <a:tab pos="59626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крепкий чай, кофе, какао,</a:t>
            </a:r>
          </a:p>
          <a:p>
            <a:pPr marL="342900" lvl="0" indent="-342900">
              <a:buSzPts val="1400"/>
              <a:buFont typeface="Calibri" panose="020F0502020204030204" pitchFamily="34" charset="0"/>
              <a:buChar char="•"/>
              <a:tabLst>
                <a:tab pos="59690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жирная рыба,</a:t>
            </a:r>
          </a:p>
          <a:p>
            <a:pPr marL="342900" lvl="0" indent="-342900">
              <a:buSzPts val="1400"/>
              <a:buFont typeface="Calibri" panose="020F0502020204030204" pitchFamily="34" charset="0"/>
              <a:buChar char="•"/>
              <a:tabLst>
                <a:tab pos="59690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свинина, сало, бараний и говяжий жир,</a:t>
            </a:r>
          </a:p>
          <a:p>
            <a:pPr marL="342900" marR="143510" lvl="0" indent="-342900">
              <a:spcAft>
                <a:spcPts val="0"/>
              </a:spcAft>
              <a:buSzPts val="1400"/>
              <a:buFont typeface="Calibri" panose="020F0502020204030204" pitchFamily="34" charset="0"/>
              <a:buChar char="•"/>
              <a:tabLst>
                <a:tab pos="59690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пряные и копченые продукты (корейка, колбаса, сосиски, сардельки, соусы),</a:t>
            </a:r>
          </a:p>
          <a:p>
            <a:pPr marL="342900" lvl="0" indent="-342900">
              <a:spcBef>
                <a:spcPts val="5"/>
              </a:spcBef>
              <a:spcAft>
                <a:spcPts val="0"/>
              </a:spcAft>
              <a:buSzPts val="1400"/>
              <a:buFont typeface="Calibri" panose="020F0502020204030204" pitchFamily="34" charset="0"/>
              <a:buChar char="•"/>
              <a:tabLst>
                <a:tab pos="59690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продукты, вызывающие метеоризм (бобовые, капуста),</a:t>
            </a:r>
          </a:p>
          <a:p>
            <a:pPr marL="342900" lvl="0" indent="-342900">
              <a:buSzPts val="1400"/>
              <a:buFont typeface="Calibri" panose="020F0502020204030204" pitchFamily="34" charset="0"/>
              <a:buChar char="•"/>
              <a:tabLst>
                <a:tab pos="59690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консервы,</a:t>
            </a:r>
          </a:p>
          <a:p>
            <a:pPr marL="342900" lvl="0" indent="-342900">
              <a:buSzPts val="1400"/>
              <a:buFont typeface="Calibri" panose="020F0502020204030204" pitchFamily="34" charset="0"/>
              <a:buChar char="•"/>
              <a:tabLst>
                <a:tab pos="59690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крепкие мясные и рыбные бульоны,</a:t>
            </a:r>
          </a:p>
          <a:p>
            <a:pPr marL="342900" lvl="0" indent="-342900">
              <a:buSzPts val="1400"/>
              <a:buFont typeface="Calibri" panose="020F0502020204030204" pitchFamily="34" charset="0"/>
              <a:buChar char="•"/>
              <a:tabLst>
                <a:tab pos="59626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алкоголь,</a:t>
            </a:r>
          </a:p>
          <a:p>
            <a:pPr marL="342900" lvl="0" indent="-342900">
              <a:buSzPts val="1400"/>
              <a:buFont typeface="Calibri" panose="020F0502020204030204" pitchFamily="34" charset="0"/>
              <a:buChar char="•"/>
              <a:tabLst>
                <a:tab pos="59626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жареные и острые продукты,</a:t>
            </a:r>
          </a:p>
          <a:p>
            <a:pPr marL="342900" lvl="0" indent="-342900">
              <a:buSzPts val="1400"/>
              <a:buFont typeface="Calibri" panose="020F0502020204030204" pitchFamily="34" charset="0"/>
              <a:buChar char="•"/>
              <a:tabLst>
                <a:tab pos="59626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жирные десерты,</a:t>
            </a:r>
          </a:p>
          <a:p>
            <a:pPr marL="342900" lvl="0" indent="-342900">
              <a:buSzPts val="1400"/>
              <a:buFont typeface="Calibri" panose="020F0502020204030204" pitchFamily="34" charset="0"/>
              <a:buChar char="•"/>
              <a:tabLst>
                <a:tab pos="59626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майонез,</a:t>
            </a:r>
          </a:p>
          <a:p>
            <a:pPr marL="342900" lvl="0" indent="-342900">
              <a:buSzPts val="1400"/>
              <a:buFont typeface="Calibri" panose="020F0502020204030204" pitchFamily="34" charset="0"/>
              <a:buChar char="•"/>
              <a:tabLst>
                <a:tab pos="59690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изделия из пшеничной муки.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F535D2B-D56E-F57D-AFF8-B5E929355190}"/>
              </a:ext>
            </a:extLst>
          </p:cNvPr>
          <p:cNvSpPr/>
          <p:nvPr/>
        </p:nvSpPr>
        <p:spPr>
          <a:xfrm>
            <a:off x="5958589" y="1162749"/>
            <a:ext cx="3055403" cy="307292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411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40"/>
          <p:cNvSpPr txBox="1">
            <a:spLocks noGrp="1"/>
          </p:cNvSpPr>
          <p:nvPr>
            <p:ph type="title"/>
          </p:nvPr>
        </p:nvSpPr>
        <p:spPr>
          <a:xfrm>
            <a:off x="499548" y="487266"/>
            <a:ext cx="4821297" cy="77999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Примерное </a:t>
            </a:r>
            <a:r>
              <a:rPr lang="ru-RU" sz="32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меню на день</a:t>
            </a:r>
            <a:endParaRPr sz="32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224" name="Google Shape;1224;p40"/>
          <p:cNvSpPr txBox="1">
            <a:spLocks noGrp="1"/>
          </p:cNvSpPr>
          <p:nvPr>
            <p:ph type="subTitle" idx="1"/>
          </p:nvPr>
        </p:nvSpPr>
        <p:spPr>
          <a:xfrm>
            <a:off x="154561" y="900345"/>
            <a:ext cx="5916453" cy="41616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33388" marR="144145" algn="just">
              <a:spcBef>
                <a:spcPts val="5"/>
              </a:spcBef>
              <a:spcAft>
                <a:spcPts val="0"/>
              </a:spcAft>
              <a:buClr>
                <a:srgbClr val="F45D3E"/>
              </a:buClr>
              <a:buSzPct val="100000"/>
              <a:buFont typeface="+mj-lt"/>
              <a:buAutoNum type="arabicPeriod"/>
            </a:pP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Завтрак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: Каша (овсянка, гречка, рис бурый или дикий, пшёнка) – 6-9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столовых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ложек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один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стакан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молока.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Заменить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можно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творогом,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сырниками или пудингом из творожной массы. При желании разрешается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стакан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сладкого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некрепкого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чая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бутербродом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зернового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хлеба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маслом.</a:t>
            </a:r>
          </a:p>
          <a:p>
            <a:pPr marL="433388" marR="144145" algn="just">
              <a:spcAft>
                <a:spcPts val="0"/>
              </a:spcAft>
              <a:buClr>
                <a:srgbClr val="F45D3E"/>
              </a:buClr>
              <a:buSzPct val="100000"/>
              <a:buFont typeface="+mj-lt"/>
              <a:buAutoNum type="arabicPeriod"/>
            </a:pP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Второй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завтрак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: Любые фрукты – яблоко свежее или запеченное 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мёдом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изюмом,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груша,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апельсин,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банан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6-7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штучек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кураги.</a:t>
            </a:r>
          </a:p>
          <a:p>
            <a:pPr marL="433388" marR="26035" algn="just">
              <a:spcBef>
                <a:spcPts val="365"/>
              </a:spcBef>
              <a:spcAft>
                <a:spcPts val="0"/>
              </a:spcAft>
              <a:buClr>
                <a:srgbClr val="F45D3E"/>
              </a:buClr>
              <a:buSzPct val="100000"/>
              <a:buFont typeface="+mj-lt"/>
              <a:buAutoNum type="arabicPeriod"/>
            </a:pP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Обед: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Суп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(вегетарианский или на нежирном мясе, рыбе). Гарнир -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тушеные овощи или салат из помидоров с огурцами и оливковым маслом.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Один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стакан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морса,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компота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киселя.</a:t>
            </a:r>
          </a:p>
          <a:p>
            <a:pPr marL="433388" algn="just">
              <a:buClr>
                <a:srgbClr val="F45D3E"/>
              </a:buClr>
              <a:buSzPct val="100000"/>
              <a:buFont typeface="+mj-lt"/>
              <a:buAutoNum type="arabicPeriod"/>
            </a:pP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Полдник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:</a:t>
            </a:r>
            <a:r>
              <a:rPr lang="ru-RU" sz="14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Любой</a:t>
            </a:r>
            <a:r>
              <a:rPr lang="ru-RU" sz="1400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фрукт</a:t>
            </a:r>
            <a:r>
              <a:rPr lang="ru-RU" sz="1400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горстка</a:t>
            </a:r>
            <a:r>
              <a:rPr lang="ru-RU" sz="1400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орехов</a:t>
            </a:r>
            <a:r>
              <a:rPr lang="ru-RU" sz="1400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сухофруктами</a:t>
            </a:r>
          </a:p>
          <a:p>
            <a:pPr marL="433388" marR="26035" algn="just">
              <a:spcBef>
                <a:spcPts val="25"/>
              </a:spcBef>
              <a:spcAft>
                <a:spcPts val="0"/>
              </a:spcAft>
              <a:buClr>
                <a:srgbClr val="F45D3E"/>
              </a:buClr>
              <a:buSzPct val="100000"/>
              <a:buFont typeface="+mj-lt"/>
              <a:buAutoNum type="arabicPeriod"/>
            </a:pP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Ужин: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принимается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позже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семи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вечера.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Отварная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рыба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запеченным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картофелем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–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1-2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штуки.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Фруктовая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запеканка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каша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ломтиком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сыра.</a:t>
            </a:r>
          </a:p>
          <a:p>
            <a:pPr marL="433388" marR="24130" algn="just">
              <a:spcAft>
                <a:spcPts val="0"/>
              </a:spcAft>
              <a:buClr>
                <a:srgbClr val="F45D3E"/>
              </a:buClr>
              <a:buSzPct val="100000"/>
              <a:buFont typeface="+mj-lt"/>
              <a:buAutoNum type="arabicPeriod"/>
            </a:pP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Перед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сном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: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стакан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кефира,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простокваши,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ряженки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небольшой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фрукт.</a:t>
            </a:r>
          </a:p>
        </p:txBody>
      </p:sp>
      <p:pic>
        <p:nvPicPr>
          <p:cNvPr id="1225" name="Google Shape;1225;p40"/>
          <p:cNvPicPr preferRelativeResize="0"/>
          <p:nvPr/>
        </p:nvPicPr>
        <p:blipFill>
          <a:blip r:embed="rId3"/>
          <a:srcRect l="31832" r="31832"/>
          <a:stretch/>
        </p:blipFill>
        <p:spPr>
          <a:xfrm>
            <a:off x="6224671" y="0"/>
            <a:ext cx="2919327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6" name="Google Shape;1226;p40"/>
          <p:cNvCxnSpPr/>
          <p:nvPr/>
        </p:nvCxnSpPr>
        <p:spPr>
          <a:xfrm>
            <a:off x="6217173" y="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91C83EF-7A80-CC54-360D-9EE30ECE7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342" y="81535"/>
            <a:ext cx="815752" cy="55135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40"/>
          <p:cNvSpPr txBox="1">
            <a:spLocks noGrp="1"/>
          </p:cNvSpPr>
          <p:nvPr>
            <p:ph type="title"/>
          </p:nvPr>
        </p:nvSpPr>
        <p:spPr>
          <a:xfrm>
            <a:off x="499548" y="487266"/>
            <a:ext cx="4821297" cy="3896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0D828E"/>
                </a:solidFill>
                <a:latin typeface="Fira Sans Extra Condensed" panose="020B0503050000020004" pitchFamily="34" charset="0"/>
              </a:rPr>
              <a:t>Физические</a:t>
            </a:r>
            <a:r>
              <a:rPr lang="ru-RU" sz="32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 нагрузки</a:t>
            </a:r>
            <a:endParaRPr sz="32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224" name="Google Shape;1224;p40"/>
          <p:cNvSpPr txBox="1">
            <a:spLocks noGrp="1"/>
          </p:cNvSpPr>
          <p:nvPr>
            <p:ph type="subTitle" idx="1"/>
          </p:nvPr>
        </p:nvSpPr>
        <p:spPr>
          <a:xfrm>
            <a:off x="35832" y="959966"/>
            <a:ext cx="5748727" cy="344737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47638" marR="24130" indent="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Аэробные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физические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тренировки</a:t>
            </a:r>
            <a:r>
              <a:rPr lang="en-US" sz="1400" spc="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умеренной</a:t>
            </a:r>
            <a:r>
              <a:rPr lang="en-US" sz="1400" spc="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интенсивности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способствуют</a:t>
            </a:r>
            <a:r>
              <a:rPr lang="en-US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улучшению   </a:t>
            </a:r>
            <a:r>
              <a:rPr lang="ru-RU" sz="1400" spc="2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функциональных</a:t>
            </a:r>
            <a:r>
              <a:rPr lang="en-US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возможностей,</a:t>
            </a:r>
            <a:r>
              <a:rPr lang="en-US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приводят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 улучшению</a:t>
            </a:r>
            <a:r>
              <a:rPr lang="ru-RU" sz="14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качества</a:t>
            </a:r>
            <a:r>
              <a:rPr lang="en-US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en-US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en-US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снижению</a:t>
            </a:r>
            <a:r>
              <a:rPr lang="en-US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количества</a:t>
            </a:r>
            <a:r>
              <a:rPr lang="en-US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госпитализаций</a:t>
            </a:r>
            <a:r>
              <a:rPr lang="en-US" sz="1400" spc="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</a:t>
            </a:r>
            <a:r>
              <a:rPr lang="en-US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поводу</a:t>
            </a:r>
            <a:r>
              <a:rPr lang="en-US" sz="1400" spc="-1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</a:t>
            </a:r>
            <a:r>
              <a:rPr lang="en-US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en-US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пациентов</a:t>
            </a:r>
            <a:r>
              <a:rPr lang="en-US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en-US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ХСН.</a:t>
            </a:r>
            <a:r>
              <a:rPr lang="en-US" sz="14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Прежде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выбрать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оптимальные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физические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нагрузки,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определить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исходные функциональные возможности сердечно-сосудистой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системы (толерантность к физической нагрузке). Выбор методики определяет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врач-кардиолог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врач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функциональной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диагностике.</a:t>
            </a:r>
            <a:endParaRPr lang="en-US" sz="14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147638" marR="24130" indent="0" algn="just">
              <a:spcAft>
                <a:spcPts val="0"/>
              </a:spcAft>
            </a:pPr>
            <a:r>
              <a:rPr lang="ru-RU" sz="1400" dirty="0"/>
              <a:t>В рутинной практике и при отсутствии специального оборудования для оценки толерантности к физической нагрузке и объективизации функционального статуса больных с умеренно выраженными и тяжёлыми заболеваниями сердца и лёгких можно использовать </a:t>
            </a:r>
            <a:r>
              <a:rPr lang="ru-RU" sz="1400" b="1" dirty="0"/>
              <a:t>тест ходьбы в течение 6 минут</a:t>
            </a:r>
            <a:r>
              <a:rPr lang="en-US" sz="1400" b="1" dirty="0"/>
              <a:t>.</a:t>
            </a:r>
            <a:endParaRPr lang="ru-RU" sz="1400" b="1" dirty="0"/>
          </a:p>
        </p:txBody>
      </p:sp>
      <p:pic>
        <p:nvPicPr>
          <p:cNvPr id="1225" name="Google Shape;1225;p40"/>
          <p:cNvPicPr preferRelativeResize="0"/>
          <p:nvPr/>
        </p:nvPicPr>
        <p:blipFill>
          <a:blip r:embed="rId3"/>
          <a:srcRect l="28903" r="28903"/>
          <a:stretch/>
        </p:blipFill>
        <p:spPr>
          <a:xfrm>
            <a:off x="5888597" y="0"/>
            <a:ext cx="3255401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6" name="Google Shape;1226;p40"/>
          <p:cNvCxnSpPr/>
          <p:nvPr/>
        </p:nvCxnSpPr>
        <p:spPr>
          <a:xfrm>
            <a:off x="5888597" y="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68" name="Google Shape;126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99999" flipH="1">
            <a:off x="3621517" y="4717186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1394946" y="4654961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91C83EF-7A80-CC54-360D-9EE30ECE7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85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40"/>
          <p:cNvSpPr txBox="1">
            <a:spLocks noGrp="1"/>
          </p:cNvSpPr>
          <p:nvPr>
            <p:ph type="title"/>
          </p:nvPr>
        </p:nvSpPr>
        <p:spPr>
          <a:xfrm>
            <a:off x="499548" y="487266"/>
            <a:ext cx="4821297" cy="3896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0D828E"/>
                </a:solidFill>
                <a:latin typeface="Fira Sans Extra Condensed" panose="020B0503050000020004" pitchFamily="34" charset="0"/>
              </a:rPr>
              <a:t>Физические</a:t>
            </a:r>
            <a:r>
              <a:rPr lang="ru-RU" sz="32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 нагрузки</a:t>
            </a:r>
            <a:endParaRPr sz="32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224" name="Google Shape;1224;p40"/>
          <p:cNvSpPr txBox="1">
            <a:spLocks noGrp="1"/>
          </p:cNvSpPr>
          <p:nvPr>
            <p:ph type="subTitle" idx="1"/>
          </p:nvPr>
        </p:nvSpPr>
        <p:spPr>
          <a:xfrm>
            <a:off x="35832" y="899641"/>
            <a:ext cx="5748727" cy="338754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9388" marR="142240" indent="0" algn="just"/>
            <a:r>
              <a:rPr lang="ru-RU" sz="1400" dirty="0"/>
              <a:t>Тест позволяет оценить уровень повседневной активности больных, а его результаты хорошо коррелируют с показателями качества жизни, кроме того, их можно использовать в качестве дополнительных критериев оценки эффективности лечения и реабилитации больных с ХСН.</a:t>
            </a:r>
          </a:p>
          <a:p>
            <a:pPr marL="179388" marR="142240" indent="0" algn="just">
              <a:spcAft>
                <a:spcPts val="0"/>
              </a:spcAft>
            </a:pPr>
            <a:endParaRPr lang="ru-RU" sz="1400" dirty="0"/>
          </a:p>
          <a:p>
            <a:pPr marL="179388" marR="142240" indent="0" algn="just">
              <a:spcAft>
                <a:spcPts val="0"/>
              </a:spcAft>
            </a:pPr>
            <a:r>
              <a:rPr lang="ru-RU" sz="1400" dirty="0"/>
              <a:t>По истечении этих 6 минут нужно определить, сколько метров пройдено. По этой цифре определяется функциональный класс: </a:t>
            </a:r>
            <a:endParaRPr lang="en-US" sz="1400" dirty="0"/>
          </a:p>
          <a:p>
            <a:pPr marL="465138" marR="142240" indent="-285750" algn="just">
              <a:spcAft>
                <a:spcPts val="0"/>
              </a:spcAft>
              <a:buClr>
                <a:srgbClr val="0D828E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Если пройдено более 550 метров – то это норма, Если 426-550 метров – то I ФК, </a:t>
            </a:r>
            <a:endParaRPr lang="en-US" sz="1400" dirty="0"/>
          </a:p>
          <a:p>
            <a:pPr marL="465138" marR="142240" indent="-285750" algn="just">
              <a:spcAft>
                <a:spcPts val="0"/>
              </a:spcAft>
              <a:buClr>
                <a:srgbClr val="0D828E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301– 425 метров – II</a:t>
            </a:r>
            <a:r>
              <a:rPr lang="en-US" sz="1400" dirty="0"/>
              <a:t> </a:t>
            </a:r>
            <a:r>
              <a:rPr lang="ru-RU" sz="1400" dirty="0"/>
              <a:t>ФК, </a:t>
            </a:r>
            <a:endParaRPr lang="en-US" sz="1400" dirty="0"/>
          </a:p>
          <a:p>
            <a:pPr marL="465138" marR="142240" indent="-285750" algn="just">
              <a:spcAft>
                <a:spcPts val="0"/>
              </a:spcAft>
              <a:buClr>
                <a:srgbClr val="0D828E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151-300 метров – III</a:t>
            </a:r>
            <a:r>
              <a:rPr lang="en-US" sz="1400" dirty="0"/>
              <a:t> </a:t>
            </a:r>
            <a:r>
              <a:rPr lang="ru-RU" sz="1400" dirty="0"/>
              <a:t>ФК</a:t>
            </a:r>
            <a:r>
              <a:rPr lang="en-US" sz="1400" dirty="0"/>
              <a:t>,</a:t>
            </a:r>
          </a:p>
          <a:p>
            <a:pPr marL="465138" marR="142240" indent="-285750" algn="just">
              <a:spcAft>
                <a:spcPts val="0"/>
              </a:spcAft>
              <a:buClr>
                <a:srgbClr val="0D828E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И менее 150 метров – IV</a:t>
            </a:r>
            <a:r>
              <a:rPr lang="en-US" sz="1400" dirty="0"/>
              <a:t> </a:t>
            </a:r>
            <a:r>
              <a:rPr lang="ru-RU" sz="1400" dirty="0"/>
              <a:t>ФК.</a:t>
            </a:r>
          </a:p>
        </p:txBody>
      </p:sp>
      <p:pic>
        <p:nvPicPr>
          <p:cNvPr id="1225" name="Google Shape;1225;p40"/>
          <p:cNvPicPr preferRelativeResize="0"/>
          <p:nvPr/>
        </p:nvPicPr>
        <p:blipFill>
          <a:blip r:embed="rId3"/>
          <a:srcRect l="28903" r="28903"/>
          <a:stretch/>
        </p:blipFill>
        <p:spPr>
          <a:xfrm>
            <a:off x="5888597" y="0"/>
            <a:ext cx="3255401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6" name="Google Shape;1226;p40"/>
          <p:cNvCxnSpPr/>
          <p:nvPr/>
        </p:nvCxnSpPr>
        <p:spPr>
          <a:xfrm>
            <a:off x="5888597" y="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68" name="Google Shape;126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99999" flipH="1">
            <a:off x="3621517" y="4717186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1394946" y="4654961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91C83EF-7A80-CC54-360D-9EE30ECE7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88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90750E5-9BAF-F68D-6D2B-A6BF37F5C72A}"/>
              </a:ext>
            </a:extLst>
          </p:cNvPr>
          <p:cNvSpPr txBox="1"/>
          <p:nvPr/>
        </p:nvSpPr>
        <p:spPr>
          <a:xfrm>
            <a:off x="112427" y="674557"/>
            <a:ext cx="659347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30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400050" algn="l"/>
                <a:tab pos="40068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Важна регулярность ходьбы.</a:t>
            </a:r>
          </a:p>
          <a:p>
            <a:pPr marL="342900" marR="589280" lvl="0" indent="-342900">
              <a:spcBef>
                <a:spcPts val="25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399415" algn="l"/>
                <a:tab pos="40005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Можно начинать с 5-10 минут в день медленным темпом и постепенно добавлять время и скорость.</a:t>
            </a:r>
          </a:p>
          <a:p>
            <a:pPr marL="342900" lvl="0" indent="-342900">
              <a:spcBef>
                <a:spcPts val="10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398780" algn="l"/>
                <a:tab pos="39941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Для прогулок старайтесь выбирать ровную местность.</a:t>
            </a:r>
          </a:p>
          <a:p>
            <a:pPr marL="342900" lvl="0" indent="-342900">
              <a:spcBef>
                <a:spcPts val="25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398145" algn="l"/>
                <a:tab pos="39941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Средняя продолжительность ходьбы — 20-30 минут в день не менее 5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дней в неделю.</a:t>
            </a:r>
          </a:p>
          <a:p>
            <a:pPr marL="342900" lvl="0" indent="-342900">
              <a:spcBef>
                <a:spcPts val="30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398145" algn="l"/>
                <a:tab pos="39878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Нужно быть в состоянии говорить во время ходьбы.</a:t>
            </a:r>
          </a:p>
          <a:p>
            <a:pPr marL="342900" lvl="0" indent="-342900">
              <a:spcBef>
                <a:spcPts val="20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398145" algn="l"/>
                <a:tab pos="39878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Если при ходьбе не хватает дыхания, следует остановиться на 1-минуты и снова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продолжить ходьбу в более медленном темпе.</a:t>
            </a:r>
          </a:p>
          <a:p>
            <a:pPr marL="342900" lvl="0" indent="-342900">
              <a:spcBef>
                <a:spcPts val="30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399415" algn="l"/>
                <a:tab pos="400050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Если появляется чувство слабости и усталости в ногах при ходьбе,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нужно остановиться на 1-3 минуты и начать ходить еще медленнее, в течение более короткого промежутка времени.</a:t>
            </a:r>
          </a:p>
          <a:p>
            <a:pPr marL="342900" marR="786130" lvl="0" indent="-342900">
              <a:spcAft>
                <a:spcPts val="0"/>
              </a:spcAft>
              <a:buSzPts val="1400"/>
              <a:buFont typeface="+mj-lt"/>
              <a:buAutoNum type="arabicPeriod"/>
              <a:tabLst>
                <a:tab pos="398780" algn="l"/>
                <a:tab pos="39941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Планировать свои прогулки, чтобы не слишком устать и иметь силы вернуться.</a:t>
            </a:r>
          </a:p>
          <a:p>
            <a:pPr marL="342900" lvl="0" indent="-342900">
              <a:spcBef>
                <a:spcPts val="10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398780" algn="l"/>
                <a:tab pos="39941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Учащенное сердцебиение, потливость и ощущение нехватки воздуха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(но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не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чрезмерное)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являются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нормальными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ответами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en-US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физической нагрузке в среднем темпе.</a:t>
            </a:r>
          </a:p>
          <a:p>
            <a:pPr marL="342900" marR="748665" lvl="0" indent="-342900">
              <a:spcAft>
                <a:spcPts val="0"/>
              </a:spcAft>
              <a:buSzPts val="1400"/>
              <a:buFont typeface="+mj-lt"/>
              <a:buAutoNum type="arabicPeriod"/>
              <a:tabLst>
                <a:tab pos="398780" algn="l"/>
                <a:tab pos="399415" algn="l"/>
              </a:tabLst>
            </a:pPr>
            <a:r>
              <a:rPr lang="ru-RU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Не следует выходить на прогулку при температуре ниже 25 градусов или выше 25 градусов с влажностью более 80 процентов.</a:t>
            </a:r>
          </a:p>
        </p:txBody>
      </p:sp>
      <p:pic>
        <p:nvPicPr>
          <p:cNvPr id="3" name="Рисунок 2" descr="Изображение выглядит как графический дизайн, графическая вставка, иллюстрация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17BB6A7-5E14-56BD-68F2-640B679CA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052" y="2030848"/>
            <a:ext cx="2438095" cy="24380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717F6D-083F-FAB5-85AC-9DE6C5E5BBED}"/>
              </a:ext>
            </a:extLst>
          </p:cNvPr>
          <p:cNvSpPr txBox="1"/>
          <p:nvPr/>
        </p:nvSpPr>
        <p:spPr>
          <a:xfrm>
            <a:off x="779488" y="67738"/>
            <a:ext cx="75850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algn="ctr"/>
            <a:r>
              <a:rPr lang="ru-RU" sz="2400" b="1" dirty="0">
                <a:solidFill>
                  <a:srgbClr val="0D828E"/>
                </a:solidFill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Ходьба при хронической </a:t>
            </a:r>
            <a:r>
              <a:rPr lang="ru-RU" sz="2400" b="1" dirty="0">
                <a:solidFill>
                  <a:srgbClr val="F45D3E"/>
                </a:solidFill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сердечной недостаточности</a:t>
            </a:r>
            <a:endParaRPr lang="en-US" sz="2400" b="1" dirty="0">
              <a:solidFill>
                <a:srgbClr val="F45D3E"/>
              </a:solidFill>
              <a:latin typeface="Fira Sans Extra Condensed" panose="020B0503050000020004" pitchFamily="34" charset="0"/>
              <a:ea typeface="Roboto Slab" pitchFamily="2" charset="0"/>
              <a:cs typeface="Roboto Slab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Google Shape;1278;p41"/>
          <p:cNvPicPr preferRelativeResize="0"/>
          <p:nvPr/>
        </p:nvPicPr>
        <p:blipFill>
          <a:blip r:embed="rId3"/>
          <a:srcRect l="24163" r="24163"/>
          <a:stretch/>
        </p:blipFill>
        <p:spPr>
          <a:xfrm>
            <a:off x="0" y="0"/>
            <a:ext cx="3986749" cy="51435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9" name="Google Shape;1279;p41"/>
          <p:cNvCxnSpPr/>
          <p:nvPr/>
        </p:nvCxnSpPr>
        <p:spPr>
          <a:xfrm>
            <a:off x="3989350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0" name="Google Shape;128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91369" y="3511592"/>
            <a:ext cx="410087" cy="382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0750E5-9BAF-F68D-6D2B-A6BF37F5C72A}"/>
              </a:ext>
            </a:extLst>
          </p:cNvPr>
          <p:cNvSpPr txBox="1"/>
          <p:nvPr/>
        </p:nvSpPr>
        <p:spPr>
          <a:xfrm>
            <a:off x="4253467" y="336463"/>
            <a:ext cx="4392754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145415" algn="just">
              <a:spcBef>
                <a:spcPts val="365"/>
              </a:spcBef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Перед</a:t>
            </a:r>
            <a:r>
              <a:rPr lang="ru-RU" spc="1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началом</a:t>
            </a:r>
            <a:r>
              <a:rPr lang="ru-RU" spc="1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аэробных</a:t>
            </a:r>
            <a:r>
              <a:rPr lang="ru-RU" spc="1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занятий</a:t>
            </a:r>
            <a:r>
              <a:rPr lang="ru-RU" spc="1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1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pc="1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конце</a:t>
            </a:r>
            <a:r>
              <a:rPr lang="ru-RU" spc="1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применяются</a:t>
            </a:r>
            <a:r>
              <a:rPr lang="ru-RU" spc="1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упражнения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pc="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разогрев</a:t>
            </a:r>
            <a:r>
              <a:rPr lang="ru-RU" spc="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гибкость,</a:t>
            </a:r>
            <a:r>
              <a:rPr lang="ru-RU" spc="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которые</a:t>
            </a:r>
            <a:r>
              <a:rPr lang="ru-RU" spc="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включают</a:t>
            </a:r>
            <a:r>
              <a:rPr lang="ru-RU" spc="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движения</a:t>
            </a:r>
            <a:r>
              <a:rPr lang="ru-RU" spc="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pc="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суставах</a:t>
            </a:r>
            <a:r>
              <a:rPr lang="ru-RU" spc="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медленное. растягивание. Растяжка до и после тренировки помогает подготовить мышцы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предотвратить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травмы</a:t>
            </a:r>
            <a:r>
              <a:rPr lang="ru-RU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 растяжения,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сохранить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гибкость.</a:t>
            </a:r>
          </a:p>
          <a:p>
            <a:pPr marL="147320" marR="142875" indent="448945" algn="just"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Всегда перед началом занятий следует измерить частоту пульса и АД.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 следует приступать к тренировкам при высоком артериальном давлении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(систолическое АД выше 160 мм. </a:t>
            </a:r>
            <a:r>
              <a:rPr lang="ru-RU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рт.ст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.), усилении одышки, частом и/или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нерегулярном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ритме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сердца.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Нормально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ощущать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чувство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усталости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течение и после тренировок, однако не должно появляться ощущение резкой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слабости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головокружения.</a:t>
            </a:r>
          </a:p>
        </p:txBody>
      </p:sp>
      <p:pic>
        <p:nvPicPr>
          <p:cNvPr id="12" name="Рисунок 1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2725215-2EE5-93B2-C115-93858823B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609" y="4437347"/>
            <a:ext cx="1044777" cy="70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06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Google Shape;1278;p41"/>
          <p:cNvPicPr preferRelativeResize="0"/>
          <p:nvPr/>
        </p:nvPicPr>
        <p:blipFill>
          <a:blip r:embed="rId3"/>
          <a:srcRect l="28199" r="28199"/>
          <a:stretch/>
        </p:blipFill>
        <p:spPr>
          <a:xfrm>
            <a:off x="0" y="0"/>
            <a:ext cx="3986749" cy="51435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9" name="Google Shape;1279;p41"/>
          <p:cNvCxnSpPr/>
          <p:nvPr/>
        </p:nvCxnSpPr>
        <p:spPr>
          <a:xfrm>
            <a:off x="3989350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0" name="Google Shape;128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91369" y="3511592"/>
            <a:ext cx="410087" cy="382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0750E5-9BAF-F68D-6D2B-A6BF37F5C72A}"/>
              </a:ext>
            </a:extLst>
          </p:cNvPr>
          <p:cNvSpPr txBox="1"/>
          <p:nvPr/>
        </p:nvSpPr>
        <p:spPr>
          <a:xfrm>
            <a:off x="3986748" y="852214"/>
            <a:ext cx="47150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143510" indent="449580" algn="just"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Следует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немедленно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прекратить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тренировку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следующих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случаях: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боль, давление, жжение в грудной клетке, левой руке или челюсти, резкая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слабость, головокружение, потемнение в глазах, а также другие симптомы,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вызывающие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сильный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дискомфорт.</a:t>
            </a:r>
          </a:p>
          <a:p>
            <a:pPr marL="148590" marR="142875" indent="448945" algn="just"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появлении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быстрого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нерегулярного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сердцебиения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нужно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отдохнуть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попытаться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успокоиться. Проверить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свой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через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15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минут.</a:t>
            </a:r>
            <a:r>
              <a:rPr lang="ru-RU" spc="-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Если</a:t>
            </a:r>
            <a:r>
              <a:rPr lang="ru-RU" spc="-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он</a:t>
            </a:r>
            <a:r>
              <a:rPr lang="ru-RU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превышает</a:t>
            </a:r>
            <a:r>
              <a:rPr lang="ru-RU" spc="-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120-150</a:t>
            </a:r>
            <a:r>
              <a:rPr lang="ru-RU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ударов</a:t>
            </a:r>
            <a:r>
              <a:rPr lang="ru-RU" spc="-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минуту,</a:t>
            </a:r>
            <a:r>
              <a:rPr lang="ru-RU" spc="-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позвонить</a:t>
            </a:r>
            <a:r>
              <a:rPr lang="ru-RU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своему</a:t>
            </a:r>
            <a:r>
              <a:rPr lang="ru-RU" spc="-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врачу.</a:t>
            </a:r>
          </a:p>
          <a:p>
            <a:pPr marL="147955" marR="144145" indent="450215" algn="just"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Если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есть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желание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выполнять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другие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виды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нагрузок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–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плавание,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прогулки на лыжах и пр., то необходимо посоветоваться с лечащим врачом.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Ходьба</a:t>
            </a:r>
            <a:r>
              <a:rPr lang="ru-RU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как</a:t>
            </a:r>
            <a:r>
              <a:rPr lang="ru-RU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вид</a:t>
            </a:r>
            <a:r>
              <a:rPr lang="ru-RU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физической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нагрузки</a:t>
            </a:r>
            <a:r>
              <a:rPr lang="ru-RU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подходит</a:t>
            </a:r>
            <a:r>
              <a:rPr lang="ru-RU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практически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всем.</a:t>
            </a:r>
          </a:p>
        </p:txBody>
      </p:sp>
      <p:pic>
        <p:nvPicPr>
          <p:cNvPr id="12" name="Рисунок 1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2725215-2EE5-93B2-C115-93858823B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144" y="49232"/>
            <a:ext cx="1117404" cy="75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18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1" name="Google Shape;118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576" y="-1788262"/>
            <a:ext cx="295259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38"/>
          <p:cNvSpPr txBox="1">
            <a:spLocks noGrp="1"/>
          </p:cNvSpPr>
          <p:nvPr>
            <p:ph type="title"/>
          </p:nvPr>
        </p:nvSpPr>
        <p:spPr>
          <a:xfrm>
            <a:off x="2768405" y="2972448"/>
            <a:ext cx="5347200" cy="146007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>
                <a:solidFill>
                  <a:srgbClr val="0D828E"/>
                </a:solidFill>
                <a:latin typeface="Fira Sans Extra Condensed" panose="020B0503050000020004" pitchFamily="34" charset="0"/>
              </a:rPr>
              <a:t>Другие аспекты</a:t>
            </a:r>
            <a:r>
              <a:rPr lang="ru-RU" sz="5400" dirty="0">
                <a:latin typeface="Fira Sans Extra Condensed" panose="020B0503050000020004" pitchFamily="34" charset="0"/>
              </a:rPr>
              <a:t> </a:t>
            </a:r>
            <a:r>
              <a:rPr lang="ru-RU" sz="54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образа жизни при ХСН</a:t>
            </a:r>
            <a:endParaRPr sz="5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184" name="Google Shape;118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9">
            <a:off x="4668870" y="1754498"/>
            <a:ext cx="852860" cy="79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99999" flipH="1">
            <a:off x="3874847" y="87417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00008" flipH="1">
            <a:off x="1560103" y="4208098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288042" flipH="1">
            <a:off x="1298924" y="2185365"/>
            <a:ext cx="726133" cy="67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00003">
            <a:off x="6463333" y="498274"/>
            <a:ext cx="520854" cy="48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059E298-F403-C147-CFED-E276552E37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Google Shape;1278;p41"/>
          <p:cNvPicPr preferRelativeResize="0"/>
          <p:nvPr/>
        </p:nvPicPr>
        <p:blipFill>
          <a:blip r:embed="rId3"/>
          <a:srcRect l="24163" r="24163"/>
          <a:stretch/>
        </p:blipFill>
        <p:spPr>
          <a:xfrm>
            <a:off x="0" y="0"/>
            <a:ext cx="3986749" cy="51435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9" name="Google Shape;1279;p41"/>
          <p:cNvCxnSpPr/>
          <p:nvPr/>
        </p:nvCxnSpPr>
        <p:spPr>
          <a:xfrm>
            <a:off x="3989350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0" name="Google Shape;128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91369" y="3511592"/>
            <a:ext cx="410087" cy="382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0750E5-9BAF-F68D-6D2B-A6BF37F5C72A}"/>
              </a:ext>
            </a:extLst>
          </p:cNvPr>
          <p:cNvSpPr txBox="1"/>
          <p:nvPr/>
        </p:nvSpPr>
        <p:spPr>
          <a:xfrm>
            <a:off x="4084185" y="324981"/>
            <a:ext cx="4715041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143510" indent="269240" algn="just">
              <a:spcAft>
                <a:spcPts val="0"/>
              </a:spcAft>
            </a:pP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Лучше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проводить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отпуск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привычной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климатической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зоне.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рекомендуется пребывание в условиях высокогорья, высоких температур и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влажности. Коррекция доз мочегонных при пребывании в необычном для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больного,</a:t>
            </a:r>
            <a:r>
              <a:rPr lang="ru-RU" sz="13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прежде</a:t>
            </a:r>
            <a:r>
              <a:rPr lang="ru-RU" sz="13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всего</a:t>
            </a:r>
            <a:r>
              <a:rPr lang="ru-RU" sz="13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жарком</a:t>
            </a:r>
            <a:r>
              <a:rPr lang="ru-RU" sz="13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3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влажном</a:t>
            </a:r>
            <a:r>
              <a:rPr lang="ru-RU" sz="13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климате,</a:t>
            </a:r>
            <a:r>
              <a:rPr lang="ru-RU" sz="13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носит</a:t>
            </a:r>
            <a:r>
              <a:rPr lang="ru-RU" sz="13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обязательный,</a:t>
            </a:r>
            <a:r>
              <a:rPr lang="ru-RU" sz="13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хотя</a:t>
            </a:r>
            <a:r>
              <a:rPr lang="ru-RU" sz="13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строго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индивидуальный характер .</a:t>
            </a:r>
          </a:p>
          <a:p>
            <a:pPr marL="147955" marR="142875" indent="268605" algn="just">
              <a:spcAft>
                <a:spcPts val="0"/>
              </a:spcAft>
            </a:pP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 выборе</a:t>
            </a:r>
            <a:r>
              <a:rPr lang="ru-RU" sz="13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транспорта</a:t>
            </a:r>
            <a:r>
              <a:rPr lang="ru-RU" sz="13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предпочтение</a:t>
            </a:r>
            <a:r>
              <a:rPr lang="ru-RU" sz="13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отдается   непродолжительным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(до 2–2,5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часов)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авиационным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перелетам.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Длительные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перелеты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чреваты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обезвоживанием, усилением отеков нижних конечностей и / или развитием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тромбоза</a:t>
            </a:r>
            <a:r>
              <a:rPr lang="ru-RU" sz="13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глубоких</a:t>
            </a:r>
            <a:r>
              <a:rPr lang="ru-RU" sz="13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вен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голени.</a:t>
            </a:r>
          </a:p>
          <a:p>
            <a:pPr marL="147320" marR="142240" indent="450215" algn="just">
              <a:spcAft>
                <a:spcPts val="0"/>
              </a:spcAft>
            </a:pP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 выборе любой формы поездки к месту отдыха, противопоказано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длительное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фиксированное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положение.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Рекомендуется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встать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пройтись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каждые 30-40 минут по салону транспортного средства. Не помешает также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легкая</a:t>
            </a:r>
            <a:r>
              <a:rPr lang="ru-RU" sz="13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гимнастика.</a:t>
            </a:r>
            <a:r>
              <a:rPr lang="ru-RU" sz="13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3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данном</a:t>
            </a:r>
            <a:r>
              <a:rPr lang="ru-RU" sz="13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случае</a:t>
            </a:r>
            <a:r>
              <a:rPr lang="ru-RU" sz="1300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лучше</a:t>
            </a:r>
            <a:r>
              <a:rPr lang="ru-RU" sz="13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всего</a:t>
            </a:r>
            <a:r>
              <a:rPr lang="ru-RU" sz="13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подходят</a:t>
            </a:r>
            <a:r>
              <a:rPr lang="ru-RU" sz="13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железнодорожные,</a:t>
            </a:r>
            <a:r>
              <a:rPr lang="ru-RU" sz="13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авиа</a:t>
            </a:r>
            <a:r>
              <a:rPr lang="ru-RU" sz="13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 водные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виды</a:t>
            </a:r>
            <a:r>
              <a:rPr lang="ru-RU" sz="13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транспорта.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202911-3943-CC82-8968-36164E23E2E1}"/>
              </a:ext>
            </a:extLst>
          </p:cNvPr>
          <p:cNvSpPr txBox="1"/>
          <p:nvPr/>
        </p:nvSpPr>
        <p:spPr>
          <a:xfrm>
            <a:off x="470317" y="2217807"/>
            <a:ext cx="30461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45D3E"/>
                </a:solidFill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Путешествия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86901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9" name="Google Shape;1279;p41"/>
          <p:cNvCxnSpPr/>
          <p:nvPr/>
        </p:nvCxnSpPr>
        <p:spPr>
          <a:xfrm>
            <a:off x="3989350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0" name="Google Shape;128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00008" flipH="1">
            <a:off x="8691369" y="3511592"/>
            <a:ext cx="410087" cy="382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0750E5-9BAF-F68D-6D2B-A6BF37F5C72A}"/>
              </a:ext>
            </a:extLst>
          </p:cNvPr>
          <p:cNvSpPr txBox="1"/>
          <p:nvPr/>
        </p:nvSpPr>
        <p:spPr>
          <a:xfrm>
            <a:off x="4084185" y="324981"/>
            <a:ext cx="471504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24130" indent="448945" algn="just">
              <a:spcBef>
                <a:spcPts val="10"/>
              </a:spcBef>
              <a:spcAft>
                <a:spcPts val="0"/>
              </a:spcAft>
            </a:pPr>
            <a:r>
              <a:rPr lang="ru-RU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Потребление алкоголя строго противопоказано при хронической сердечной недостаточности, так как существует множество исследований, где было подтверждено, что алкоголь обладает прямым кардиотоксическим действием.</a:t>
            </a:r>
          </a:p>
          <a:p>
            <a:pPr marL="147320" marR="24130" indent="448945" algn="just">
              <a:spcAft>
                <a:spcPts val="0"/>
              </a:spcAft>
            </a:pPr>
            <a:r>
              <a:rPr lang="ru-RU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Курение строго противопоказано, так как обладает прямым действием на работу сердечно-легочной системы и усугубляет течение сердечной недостаточности. На данный момент существуют школы по отказу от курения, которые помогают заядлым курильщикам бросить вредную привычку при помощи медикаментозных препаратов, изменить образ жизни.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202911-3943-CC82-8968-36164E23E2E1}"/>
              </a:ext>
            </a:extLst>
          </p:cNvPr>
          <p:cNvSpPr txBox="1"/>
          <p:nvPr/>
        </p:nvSpPr>
        <p:spPr>
          <a:xfrm>
            <a:off x="0" y="2217807"/>
            <a:ext cx="398934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800" b="1" dirty="0">
                <a:solidFill>
                  <a:srgbClr val="F45D3E"/>
                </a:solidFill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Алкоголь и курение</a:t>
            </a:r>
            <a:endParaRPr lang="ru-RU" sz="3800" dirty="0"/>
          </a:p>
        </p:txBody>
      </p:sp>
      <p:pic>
        <p:nvPicPr>
          <p:cNvPr id="4" name="Рисунок 3" descr="Изображение выглядит как бутылка&#10;&#10;Автоматически созданное описание">
            <a:extLst>
              <a:ext uri="{FF2B5EF4-FFF2-40B4-BE49-F238E27FC236}">
                <a16:creationId xmlns:a16="http://schemas.microsoft.com/office/drawing/2014/main" id="{89A7B0AB-3989-85A0-53E9-7E448223D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562" y="324981"/>
            <a:ext cx="1852222" cy="1852222"/>
          </a:xfrm>
          <a:prstGeom prst="rect">
            <a:avLst/>
          </a:prstGeom>
        </p:spPr>
      </p:pic>
      <p:pic>
        <p:nvPicPr>
          <p:cNvPr id="6" name="Рисунок 5" descr="Изображение выглядит как круг, символ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69319976-015E-3121-EDF8-DAEDF5A4E2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171" y="3052159"/>
            <a:ext cx="2068613" cy="206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70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Google Shape;1278;p41"/>
          <p:cNvPicPr preferRelativeResize="0"/>
          <p:nvPr/>
        </p:nvPicPr>
        <p:blipFill>
          <a:blip r:embed="rId3"/>
          <a:srcRect l="24163" r="24163"/>
          <a:stretch/>
        </p:blipFill>
        <p:spPr>
          <a:xfrm>
            <a:off x="0" y="0"/>
            <a:ext cx="3986749" cy="51435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9" name="Google Shape;1279;p41"/>
          <p:cNvCxnSpPr/>
          <p:nvPr/>
        </p:nvCxnSpPr>
        <p:spPr>
          <a:xfrm>
            <a:off x="3989350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0" name="Google Shape;128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91369" y="3511592"/>
            <a:ext cx="410087" cy="382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0750E5-9BAF-F68D-6D2B-A6BF37F5C72A}"/>
              </a:ext>
            </a:extLst>
          </p:cNvPr>
          <p:cNvSpPr txBox="1"/>
          <p:nvPr/>
        </p:nvSpPr>
        <p:spPr>
          <a:xfrm>
            <a:off x="3986749" y="1540698"/>
            <a:ext cx="471504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143510" indent="269240" algn="just"/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Всем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пациентам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отсутствии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общих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противопоказаний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показана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вакцинация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вируса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гриппа,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так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как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данное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способствует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ухудшению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течения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может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спровоцировать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развитие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осложнений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основного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202911-3943-CC82-8968-36164E23E2E1}"/>
              </a:ext>
            </a:extLst>
          </p:cNvPr>
          <p:cNvSpPr txBox="1"/>
          <p:nvPr/>
        </p:nvSpPr>
        <p:spPr>
          <a:xfrm>
            <a:off x="80573" y="1124263"/>
            <a:ext cx="30461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45D3E"/>
                </a:solidFill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Вакцинация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139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" name="Google Shape;2191;p63"/>
          <p:cNvSpPr txBox="1">
            <a:spLocks noGrp="1"/>
          </p:cNvSpPr>
          <p:nvPr>
            <p:ph type="title"/>
          </p:nvPr>
        </p:nvSpPr>
        <p:spPr>
          <a:xfrm>
            <a:off x="2348181" y="2505688"/>
            <a:ext cx="4375991" cy="955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800" dirty="0">
                <a:latin typeface="Fira Sans Extra Condensed" panose="020B0503050000020004" pitchFamily="34" charset="0"/>
                <a:ea typeface="Lato ExtraBold" panose="020F0502020204030204" pitchFamily="34" charset="0"/>
                <a:cs typeface="Lato ExtraBold" panose="020F0502020204030204" pitchFamily="34" charset="0"/>
              </a:rPr>
              <a:t>Спасибо!</a:t>
            </a:r>
            <a:endParaRPr sz="8800" dirty="0">
              <a:latin typeface="Fira Sans Extra Condensed" panose="020B0503050000020004" pitchFamily="34" charset="0"/>
              <a:ea typeface="Lato ExtraBold" panose="020F0502020204030204" pitchFamily="34" charset="0"/>
              <a:cs typeface="Lato ExtraBold" panose="020F0502020204030204" pitchFamily="34" charset="0"/>
            </a:endParaRPr>
          </a:p>
        </p:txBody>
      </p:sp>
      <p:grpSp>
        <p:nvGrpSpPr>
          <p:cNvPr id="2203" name="Google Shape;2203;p63"/>
          <p:cNvGrpSpPr/>
          <p:nvPr/>
        </p:nvGrpSpPr>
        <p:grpSpPr>
          <a:xfrm>
            <a:off x="1405575" y="1901513"/>
            <a:ext cx="451641" cy="1340475"/>
            <a:chOff x="9385150" y="1954263"/>
            <a:chExt cx="451641" cy="1340475"/>
          </a:xfrm>
        </p:grpSpPr>
        <p:grpSp>
          <p:nvGrpSpPr>
            <p:cNvPr id="2204" name="Google Shape;2204;p63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2205" name="Google Shape;2205;p63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6" name="Google Shape;2206;p63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7" name="Google Shape;2207;p63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8" name="Google Shape;2208;p63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9" name="Google Shape;2209;p63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0" name="Google Shape;2210;p63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1" name="Google Shape;2211;p63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12" name="Google Shape;2212;p63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2213" name="Google Shape;2213;p6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4" name="Google Shape;2214;p6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5" name="Google Shape;2215;p6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6" name="Google Shape;2216;p6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7" name="Google Shape;2217;p6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8" name="Google Shape;2218;p6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9" name="Google Shape;2219;p6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20" name="Google Shape;2220;p63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2221" name="Google Shape;2221;p6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2" name="Google Shape;2222;p6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3" name="Google Shape;2223;p6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4" name="Google Shape;2224;p6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5" name="Google Shape;2225;p6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6" name="Google Shape;2226;p6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7" name="Google Shape;2227;p6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28" name="Google Shape;2228;p63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2229" name="Google Shape;2229;p6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0" name="Google Shape;2230;p6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1" name="Google Shape;2231;p6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2" name="Google Shape;2232;p6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3" name="Google Shape;2233;p6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4" name="Google Shape;2234;p6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5" name="Google Shape;2235;p6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6" name="Google Shape;2236;p63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2237" name="Google Shape;2237;p6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8" name="Google Shape;2238;p6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9" name="Google Shape;2239;p6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0" name="Google Shape;2240;p6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1" name="Google Shape;2241;p6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2" name="Google Shape;2242;p6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3" name="Google Shape;2243;p6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244" name="Google Shape;224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7164634" y="3561947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5" name="Google Shape;224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86071" y="242852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6" name="Google Shape;224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88042" flipH="1">
            <a:off x="819599" y="4179065"/>
            <a:ext cx="726133" cy="67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7" name="Google Shape;2247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00003">
            <a:off x="830683" y="838099"/>
            <a:ext cx="520854" cy="48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8" name="Google Shape;224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288067">
            <a:off x="6852640" y="2515000"/>
            <a:ext cx="417472" cy="389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9" name="Google Shape;2249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00000">
            <a:off x="4062653" y="323119"/>
            <a:ext cx="1018695" cy="94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6E82948-CC4B-46D7-8E24-A6586A8F2A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5608" y="1339200"/>
            <a:ext cx="1472784" cy="9954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eart &amp; Lungs Diagnostic Center by Slidesgo">
  <a:themeElements>
    <a:clrScheme name="Simple Light">
      <a:dk1>
        <a:srgbClr val="333333"/>
      </a:dk1>
      <a:lt1>
        <a:srgbClr val="FFFFFF"/>
      </a:lt1>
      <a:dk2>
        <a:srgbClr val="595959"/>
      </a:dk2>
      <a:lt2>
        <a:srgbClr val="EEEEEE"/>
      </a:lt2>
      <a:accent1>
        <a:srgbClr val="F45D3E"/>
      </a:accent1>
      <a:accent2>
        <a:srgbClr val="0D828E"/>
      </a:accent2>
      <a:accent3>
        <a:srgbClr val="D2F9F8"/>
      </a:accent3>
      <a:accent4>
        <a:srgbClr val="FFAB40"/>
      </a:accent4>
      <a:accent5>
        <a:srgbClr val="A2EAE6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2420</Words>
  <Application>Microsoft Office PowerPoint</Application>
  <PresentationFormat>Экран (16:9)</PresentationFormat>
  <Paragraphs>135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Lato</vt:lpstr>
      <vt:lpstr>Lexend</vt:lpstr>
      <vt:lpstr>Roboto Slab</vt:lpstr>
      <vt:lpstr>Francois One</vt:lpstr>
      <vt:lpstr>Arial</vt:lpstr>
      <vt:lpstr>Open Sans</vt:lpstr>
      <vt:lpstr>Calibri</vt:lpstr>
      <vt:lpstr>Fira Sans Extra Condensed</vt:lpstr>
      <vt:lpstr>Roboto</vt:lpstr>
      <vt:lpstr>Heart &amp; Lungs Diagnostic Center by Slidesgo</vt:lpstr>
      <vt:lpstr>Школа пациентов с хронической сердечной недостаточностью (ХСН)</vt:lpstr>
      <vt:lpstr>3 занятие</vt:lpstr>
      <vt:lpstr>Вводная часть</vt:lpstr>
      <vt:lpstr>Вводная часть</vt:lpstr>
      <vt:lpstr>Сниженная двигательная активность</vt:lpstr>
      <vt:lpstr>Универсальные рекомендации ХСН</vt:lpstr>
      <vt:lpstr>Ограничение поваренной соли</vt:lpstr>
      <vt:lpstr>Ограничение поваренной соли</vt:lpstr>
      <vt:lpstr>Ограничение поваренной соли</vt:lpstr>
      <vt:lpstr>Контроль массы тела</vt:lpstr>
      <vt:lpstr>Контроль массы тела</vt:lpstr>
      <vt:lpstr>Правила рационального питания</vt:lpstr>
      <vt:lpstr>Правила рационального питания</vt:lpstr>
      <vt:lpstr>Правила рационального питания</vt:lpstr>
      <vt:lpstr>Примерное меню на день</vt:lpstr>
      <vt:lpstr>Физические нагрузки</vt:lpstr>
      <vt:lpstr>Физические нагрузки</vt:lpstr>
      <vt:lpstr>Презентация PowerPoint</vt:lpstr>
      <vt:lpstr>Презентация PowerPoint</vt:lpstr>
      <vt:lpstr>Презентация PowerPoint</vt:lpstr>
      <vt:lpstr>Другие аспекты образа жизни при ХСН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пациентов с хронической сердечной недостаточностью</dc:title>
  <cp:lastModifiedBy>Антон Шаклеин</cp:lastModifiedBy>
  <cp:revision>6</cp:revision>
  <dcterms:modified xsi:type="dcterms:W3CDTF">2023-11-27T09:49:34Z</dcterms:modified>
</cp:coreProperties>
</file>