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3"/>
  </p:notesMasterIdLst>
  <p:sldIdLst>
    <p:sldId id="256" r:id="rId2"/>
    <p:sldId id="257" r:id="rId3"/>
    <p:sldId id="307" r:id="rId4"/>
    <p:sldId id="316" r:id="rId5"/>
    <p:sldId id="259" r:id="rId6"/>
    <p:sldId id="317" r:id="rId7"/>
    <p:sldId id="318" r:id="rId8"/>
    <p:sldId id="319" r:id="rId9"/>
    <p:sldId id="320" r:id="rId10"/>
    <p:sldId id="261" r:id="rId11"/>
    <p:sldId id="321" r:id="rId12"/>
    <p:sldId id="262" r:id="rId13"/>
    <p:sldId id="322" r:id="rId14"/>
    <p:sldId id="323" r:id="rId15"/>
    <p:sldId id="324" r:id="rId16"/>
    <p:sldId id="260" r:id="rId17"/>
    <p:sldId id="263" r:id="rId18"/>
    <p:sldId id="325" r:id="rId19"/>
    <p:sldId id="326" r:id="rId20"/>
    <p:sldId id="327" r:id="rId21"/>
    <p:sldId id="285" r:id="rId22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24"/>
      <p:bold r:id="rId25"/>
    </p:embeddedFont>
    <p:embeddedFont>
      <p:font typeface="Francois One" panose="020B0604020202020204" charset="0"/>
      <p:regular r:id="rId26"/>
    </p:embeddedFon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Lexend" panose="020B0604020202020204" charset="0"/>
      <p:regular r:id="rId31"/>
      <p:bold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  <p:embeddedFont>
      <p:font typeface="Roboto Slab" pitchFamily="2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D3E"/>
    <a:srgbClr val="0D8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980ACC-9184-45DC-8B93-DB4BBB1AAB66}">
  <a:tblStyle styleId="{41980ACC-9184-45DC-8B93-DB4BBB1AAB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f9aeef63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f9aeef63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5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65ebaeb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65ebaeb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519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581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709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318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f65ebaeb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f65ebaeb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65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660e70deb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660e70deb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215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384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65ebaeb8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65ebaeb8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9907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f3748ab997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f3748ab997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8260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f65ebaeb8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f65ebaeb8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823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gf3748ab997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9" name="Google Shape;2189;gf3748ab997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87175" y="1918869"/>
            <a:ext cx="5950500" cy="13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36513" y="3354601"/>
            <a:ext cx="49011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-572031" y="-160228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-177837" y="4509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992384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906" y="17099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7">
            <a:off x="-48992" y="3761283"/>
            <a:ext cx="1491514" cy="13901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8692350" y="1901500"/>
            <a:ext cx="451641" cy="1340475"/>
            <a:chOff x="9385150" y="1954263"/>
            <a:chExt cx="451641" cy="1340475"/>
          </a:xfrm>
        </p:grpSpPr>
        <p:grpSp>
          <p:nvGrpSpPr>
            <p:cNvPr id="17" name="Google Shape;17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8" name="Google Shape;18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6" name="Google Shape;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33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4" name="Google Shape;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42" name="Google Shape;42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" name="Google Shape;49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50" name="Google Shape;50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" name="Google Shape;57;p2"/>
          <p:cNvGrpSpPr/>
          <p:nvPr/>
        </p:nvGrpSpPr>
        <p:grpSpPr>
          <a:xfrm>
            <a:off x="4346175" y="-577662"/>
            <a:ext cx="451641" cy="1340475"/>
            <a:chOff x="9385150" y="1954263"/>
            <a:chExt cx="451641" cy="1340475"/>
          </a:xfrm>
        </p:grpSpPr>
        <p:grpSp>
          <p:nvGrpSpPr>
            <p:cNvPr id="58" name="Google Shape;58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59" name="Google Shape;59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67" name="Google Shape;67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75" name="Google Shape;75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83" name="Google Shape;83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91" name="Google Shape;91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8" name="Google Shape;9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4411059" y="495922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87" flipH="1">
            <a:off x="7646069" y="275729"/>
            <a:ext cx="535946" cy="500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2006038" y="3803013"/>
            <a:ext cx="451641" cy="1340475"/>
            <a:chOff x="9385150" y="1954263"/>
            <a:chExt cx="451641" cy="1340475"/>
          </a:xfrm>
        </p:grpSpPr>
        <p:grpSp>
          <p:nvGrpSpPr>
            <p:cNvPr id="101" name="Google Shape;101;p2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02" name="Google Shape;102;p2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" name="Google Shape;109;p2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10" name="Google Shape;110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" name="Google Shape;117;p2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18" name="Google Shape;118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2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26" name="Google Shape;126;p2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3" name="Google Shape;133;p2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34" name="Google Shape;134;p2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421700" y="2845788"/>
            <a:ext cx="5347200" cy="101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6573700" y="1657675"/>
            <a:ext cx="978000" cy="9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 txBox="1">
            <a:spLocks noGrp="1"/>
          </p:cNvSpPr>
          <p:nvPr>
            <p:ph type="subTitle" idx="1"/>
          </p:nvPr>
        </p:nvSpPr>
        <p:spPr>
          <a:xfrm>
            <a:off x="2420638" y="4032738"/>
            <a:ext cx="53493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500000" flipH="1">
            <a:off x="9000090" y="182256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-170130" y="40658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9999" flipH="1">
            <a:off x="85145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88067">
            <a:off x="8303840" y="3709025"/>
            <a:ext cx="417472" cy="389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3"/>
          <p:cNvGrpSpPr/>
          <p:nvPr/>
        </p:nvGrpSpPr>
        <p:grpSpPr>
          <a:xfrm>
            <a:off x="8204950" y="0"/>
            <a:ext cx="451641" cy="1340475"/>
            <a:chOff x="9385150" y="1954263"/>
            <a:chExt cx="451641" cy="1340475"/>
          </a:xfrm>
        </p:grpSpPr>
        <p:grpSp>
          <p:nvGrpSpPr>
            <p:cNvPr id="150" name="Google Shape;150;p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151" name="Google Shape;151;p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" name="Google Shape;158;p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159" name="Google Shape;159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" name="Google Shape;166;p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167" name="Google Shape;167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175" name="Google Shape;175;p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183" name="Google Shape;183;p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"/>
          <p:cNvSpPr txBox="1">
            <a:spLocks noGrp="1"/>
          </p:cNvSpPr>
          <p:nvPr>
            <p:ph type="subTitle" idx="1"/>
          </p:nvPr>
        </p:nvSpPr>
        <p:spPr>
          <a:xfrm>
            <a:off x="713225" y="1444725"/>
            <a:ext cx="7717500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4288625" y="933300"/>
            <a:ext cx="4134000" cy="40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"/>
          <p:cNvSpPr txBox="1">
            <a:spLocks noGrp="1"/>
          </p:cNvSpPr>
          <p:nvPr>
            <p:ph type="title" idx="2"/>
          </p:nvPr>
        </p:nvSpPr>
        <p:spPr>
          <a:xfrm>
            <a:off x="4296776" y="2826600"/>
            <a:ext cx="4134000" cy="53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5"/>
          <p:cNvSpPr txBox="1">
            <a:spLocks noGrp="1"/>
          </p:cNvSpPr>
          <p:nvPr>
            <p:ph type="subTitle" idx="1"/>
          </p:nvPr>
        </p:nvSpPr>
        <p:spPr>
          <a:xfrm>
            <a:off x="4299053" y="3391002"/>
            <a:ext cx="3145500" cy="102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3"/>
          </p:nvPr>
        </p:nvSpPr>
        <p:spPr>
          <a:xfrm>
            <a:off x="4288625" y="1420200"/>
            <a:ext cx="31413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9" name="Google Shape;2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">
            <a:off x="8682172" y="480685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87">
            <a:off x="8651130" y="1683995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38076" y="46547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7"/>
          <p:cNvSpPr txBox="1">
            <a:spLocks noGrp="1"/>
          </p:cNvSpPr>
          <p:nvPr>
            <p:ph type="subTitle" idx="1"/>
          </p:nvPr>
        </p:nvSpPr>
        <p:spPr>
          <a:xfrm>
            <a:off x="963000" y="1678950"/>
            <a:ext cx="4285800" cy="22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91" name="Google Shape;291;p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33" name="Google Shape;333;p7"/>
          <p:cNvGrpSpPr/>
          <p:nvPr/>
        </p:nvGrpSpPr>
        <p:grpSpPr>
          <a:xfrm>
            <a:off x="8430763" y="-236037"/>
            <a:ext cx="451641" cy="1340475"/>
            <a:chOff x="9385150" y="1954263"/>
            <a:chExt cx="451641" cy="1340475"/>
          </a:xfrm>
        </p:grpSpPr>
        <p:grpSp>
          <p:nvGrpSpPr>
            <p:cNvPr id="334" name="Google Shape;334;p7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335" name="Google Shape;335;p7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" name="Google Shape;342;p7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343" name="Google Shape;343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0" name="Google Shape;350;p7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351" name="Google Shape;351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359" name="Google Shape;359;p7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7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367" name="Google Shape;367;p7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7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"/>
          <p:cNvSpPr txBox="1">
            <a:spLocks noGrp="1"/>
          </p:cNvSpPr>
          <p:nvPr>
            <p:ph type="title"/>
          </p:nvPr>
        </p:nvSpPr>
        <p:spPr>
          <a:xfrm>
            <a:off x="1371600" y="2164500"/>
            <a:ext cx="64008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8" name="Google Shape;378;p9"/>
          <p:cNvSpPr txBox="1">
            <a:spLocks noGrp="1"/>
          </p:cNvSpPr>
          <p:nvPr>
            <p:ph type="subTitle" idx="1"/>
          </p:nvPr>
        </p:nvSpPr>
        <p:spPr>
          <a:xfrm>
            <a:off x="1371600" y="3124800"/>
            <a:ext cx="6400800" cy="81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5"/>
          <p:cNvSpPr txBox="1">
            <a:spLocks noGrp="1"/>
          </p:cNvSpPr>
          <p:nvPr>
            <p:ph type="title"/>
          </p:nvPr>
        </p:nvSpPr>
        <p:spPr>
          <a:xfrm>
            <a:off x="713225" y="1601475"/>
            <a:ext cx="3858900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5" name="Google Shape;575;p15"/>
          <p:cNvSpPr txBox="1">
            <a:spLocks noGrp="1"/>
          </p:cNvSpPr>
          <p:nvPr>
            <p:ph type="subTitle" idx="1"/>
          </p:nvPr>
        </p:nvSpPr>
        <p:spPr>
          <a:xfrm>
            <a:off x="713225" y="2561775"/>
            <a:ext cx="3858900" cy="10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576" name="Google Shape;57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6">
            <a:off x="16128" y="28730"/>
            <a:ext cx="635424" cy="56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8032" flipH="1">
            <a:off x="2396344" y="80717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 ">
  <p:cSld name="CUSTOM_12_1"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2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3" name="Google Shape;1073;p27"/>
          <p:cNvSpPr txBox="1">
            <a:spLocks noGrp="1"/>
          </p:cNvSpPr>
          <p:nvPr>
            <p:ph type="title" idx="2"/>
          </p:nvPr>
        </p:nvSpPr>
        <p:spPr>
          <a:xfrm>
            <a:off x="865655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27"/>
          <p:cNvSpPr txBox="1">
            <a:spLocks noGrp="1"/>
          </p:cNvSpPr>
          <p:nvPr>
            <p:ph type="subTitle" idx="1"/>
          </p:nvPr>
        </p:nvSpPr>
        <p:spPr>
          <a:xfrm>
            <a:off x="868675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75" name="Google Shape;1075;p27"/>
          <p:cNvSpPr txBox="1">
            <a:spLocks noGrp="1"/>
          </p:cNvSpPr>
          <p:nvPr>
            <p:ph type="title" idx="3"/>
          </p:nvPr>
        </p:nvSpPr>
        <p:spPr>
          <a:xfrm>
            <a:off x="4819580" y="1530825"/>
            <a:ext cx="3468900" cy="4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27"/>
          <p:cNvSpPr txBox="1">
            <a:spLocks noGrp="1"/>
          </p:cNvSpPr>
          <p:nvPr>
            <p:ph type="subTitle" idx="4"/>
          </p:nvPr>
        </p:nvSpPr>
        <p:spPr>
          <a:xfrm>
            <a:off x="4822600" y="2026225"/>
            <a:ext cx="3471600" cy="25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05439" y="-570177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675" y="-222425"/>
            <a:ext cx="3858901" cy="5793334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28"/>
          <p:cNvSpPr txBox="1">
            <a:spLocks noGrp="1"/>
          </p:cNvSpPr>
          <p:nvPr>
            <p:ph type="title"/>
          </p:nvPr>
        </p:nvSpPr>
        <p:spPr>
          <a:xfrm>
            <a:off x="2642550" y="1436175"/>
            <a:ext cx="3858900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  <p:sp>
        <p:nvSpPr>
          <p:cNvPr id="1081" name="Google Shape;1081;p28"/>
          <p:cNvSpPr txBox="1">
            <a:spLocks noGrp="1"/>
          </p:cNvSpPr>
          <p:nvPr>
            <p:ph type="subTitle" idx="1"/>
          </p:nvPr>
        </p:nvSpPr>
        <p:spPr>
          <a:xfrm>
            <a:off x="2642550" y="2379501"/>
            <a:ext cx="3858900" cy="35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 b="1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82" name="Google Shape;1082;p28"/>
          <p:cNvSpPr txBox="1">
            <a:spLocks noGrp="1"/>
          </p:cNvSpPr>
          <p:nvPr>
            <p:ph type="subTitle" idx="2"/>
          </p:nvPr>
        </p:nvSpPr>
        <p:spPr>
          <a:xfrm>
            <a:off x="2642550" y="2651760"/>
            <a:ext cx="3858900" cy="80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084" name="Google Shape;10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318281" y="318875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9">
            <a:off x="8737109" y="-12917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8393628" y="4263223"/>
            <a:ext cx="410087" cy="382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lin ang="2700006" scaled="0"/>
        </a:gradFill>
        <a:effectLst/>
      </p:bgPr>
    </p:bg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0">
            <a:off x="722794" y="246347"/>
            <a:ext cx="3541804" cy="481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00000">
            <a:off x="941901" y="1022135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20">
            <a:off x="4890367" y="775341"/>
            <a:ext cx="380977" cy="35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4007356" y="3816829"/>
            <a:ext cx="535946" cy="500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_1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89614" y="-815952"/>
            <a:ext cx="2678861" cy="193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22200" y="-324913"/>
            <a:ext cx="3858901" cy="5793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8">
            <a:off x="7922656" y="4081000"/>
            <a:ext cx="1016239" cy="94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Lexend"/>
              <a:buNone/>
              <a:defRPr sz="2800" b="1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"/>
              <a:buChar char="●"/>
              <a:defRPr sz="18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8" r:id="rId7"/>
    <p:sldLayoutId id="2147483661" r:id="rId8"/>
    <p:sldLayoutId id="2147483673" r:id="rId9"/>
    <p:sldLayoutId id="2147483674" r:id="rId10"/>
    <p:sldLayoutId id="2147483675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8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34"/>
          <p:cNvSpPr txBox="1">
            <a:spLocks noGrp="1"/>
          </p:cNvSpPr>
          <p:nvPr>
            <p:ph type="ctrTitle"/>
          </p:nvPr>
        </p:nvSpPr>
        <p:spPr>
          <a:xfrm>
            <a:off x="2252857" y="2467305"/>
            <a:ext cx="6663127" cy="13946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Школа пациентов с</a:t>
            </a:r>
            <a:r>
              <a:rPr lang="en" sz="4000" dirty="0">
                <a:solidFill>
                  <a:srgbClr val="F37C66"/>
                </a:solidFill>
                <a:latin typeface="Fira Sans Extra Condensed" panose="020B0503050000020004" pitchFamily="34" charset="0"/>
              </a:rPr>
              <a:t> </a:t>
            </a: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хронической сердечной недостаточностью</a:t>
            </a:r>
            <a:b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</a:br>
            <a:r>
              <a:rPr lang="ru-RU" sz="40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(ХСН)</a:t>
            </a:r>
            <a:endParaRPr sz="40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08" name="Google Shape;11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6117035" y="252424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768182" y="290439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1182344" y="20026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6052057" y="4015914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3905541" y="10732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201719" y="4223167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995534" y="133677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A2CC990-58C3-0EEB-2DD3-6B9A02CFB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954" y="1124076"/>
            <a:ext cx="1854931" cy="1253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2 занятие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713224" y="1444725"/>
            <a:ext cx="6691917" cy="31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F45D3E"/>
                </a:solidFill>
                <a:effectLst/>
                <a:latin typeface="Fira Sans Extra Condensed" panose="020B0503050000020004" pitchFamily="34" charset="0"/>
                <a:ea typeface="Roboto Slab" pitchFamily="2" charset="0"/>
                <a:cs typeface="Roboto Slab" pitchFamily="2" charset="0"/>
              </a:rPr>
              <a:t>Цель 2-го занятия</a:t>
            </a:r>
          </a:p>
          <a:p>
            <a:pPr marL="342900">
              <a:buSzPct val="100000"/>
              <a:tabLst>
                <a:tab pos="251460" algn="l"/>
              </a:tabLst>
            </a:pP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Изучить</a:t>
            </a:r>
            <a:r>
              <a:rPr lang="ru-RU" sz="18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общие</a:t>
            </a:r>
            <a:r>
              <a:rPr lang="ru-RU" sz="18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принципы</a:t>
            </a:r>
            <a:r>
              <a:rPr lang="ru-RU" sz="18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лекарственной</a:t>
            </a:r>
            <a:r>
              <a:rPr lang="ru-RU" sz="18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терапии;</a:t>
            </a:r>
          </a:p>
          <a:p>
            <a:pPr marL="342900" marR="24130">
              <a:spcBef>
                <a:spcPts val="30"/>
              </a:spcBef>
              <a:buSzPct val="100000"/>
              <a:tabLst>
                <a:tab pos="29337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зучить</a:t>
            </a:r>
            <a:r>
              <a:rPr lang="ru-RU" sz="1800" spc="29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основные</a:t>
            </a:r>
            <a:r>
              <a:rPr lang="ru-RU" sz="1800" spc="2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группы</a:t>
            </a:r>
            <a:r>
              <a:rPr lang="ru-RU" sz="1800" spc="2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z="1800" spc="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800" spc="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800" spc="29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обозначением</a:t>
            </a:r>
            <a:r>
              <a:rPr lang="ru-RU" sz="1800" spc="29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их</a:t>
            </a:r>
            <a:r>
              <a:rPr lang="ru-RU" sz="18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значимости;</a:t>
            </a:r>
          </a:p>
          <a:p>
            <a:pPr marL="342900">
              <a:spcBef>
                <a:spcPts val="15"/>
              </a:spcBef>
              <a:buSzPct val="100000"/>
              <a:tabLst>
                <a:tab pos="25146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зучить</a:t>
            </a:r>
            <a:r>
              <a:rPr lang="ru-RU" sz="18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правила</a:t>
            </a:r>
            <a:r>
              <a:rPr lang="ru-RU" sz="18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</a:t>
            </a:r>
            <a:r>
              <a:rPr lang="ru-RU" sz="1800" spc="-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z="18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препаратов;</a:t>
            </a:r>
          </a:p>
          <a:p>
            <a:pPr marL="342900" marR="24765">
              <a:spcBef>
                <a:spcPts val="30"/>
              </a:spcBef>
              <a:buSzPct val="100000"/>
              <a:tabLst>
                <a:tab pos="262890" algn="l"/>
              </a:tabLst>
            </a:pPr>
            <a:r>
              <a:rPr lang="ru-RU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овысить</a:t>
            </a:r>
            <a:r>
              <a:rPr lang="ru-RU" sz="1800" spc="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приверженность</a:t>
            </a:r>
            <a:r>
              <a:rPr lang="ru-RU" sz="1800" spc="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800" spc="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систематическому</a:t>
            </a:r>
            <a:r>
              <a:rPr lang="ru-RU" sz="1800" spc="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применению</a:t>
            </a:r>
            <a:r>
              <a:rPr lang="ru-RU" sz="1800" spc="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z="18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515309" y="25888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73369" y="65349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6290941" y="110664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0525ED5-B740-94A6-C5FA-93EAAE5B5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ая вставка, графический дизайн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B99D539-CF33-093A-FC7D-14E9C79D02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1483" y="2925523"/>
            <a:ext cx="2473859" cy="24738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Вводная </a:t>
            </a:r>
            <a:r>
              <a:rPr lang="ru-RU" sz="4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162054" y="933607"/>
            <a:ext cx="7205607" cy="346697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32435" marR="24765" indent="-285750" algn="just">
              <a:spcBef>
                <a:spcPts val="805"/>
              </a:spcBef>
              <a:spcAft>
                <a:spcPts val="0"/>
              </a:spcAft>
              <a:buClr>
                <a:srgbClr val="F45D3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Медикаментозное лечение – основная и крайне важная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часть лечения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</a:t>
            </a:r>
          </a:p>
          <a:p>
            <a:pPr marL="433070" marR="144780" indent="-285750" algn="just">
              <a:spcBef>
                <a:spcPts val="365"/>
              </a:spcBef>
              <a:spcAft>
                <a:spcPts val="0"/>
              </a:spcAft>
              <a:buClr>
                <a:srgbClr val="F45D3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Цель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увеличить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продолжительность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больного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улучшить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качество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его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жизни.</a:t>
            </a:r>
          </a:p>
          <a:p>
            <a:pPr marL="432435" marR="142240" indent="-285750" algn="just">
              <a:spcAft>
                <a:spcPts val="0"/>
              </a:spcAft>
              <a:buClr>
                <a:srgbClr val="F45D3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Многочисленными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многоцентровыми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исследованиями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доказано,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систематический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ряда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улучшению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качества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продолжительности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Рациональная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лекарственная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терапия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улучшает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левого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желудочка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уменьшает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выраженность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клинических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проявлений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заболевания,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число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госпитализаций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стационар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поводу</a:t>
            </a:r>
            <a:r>
              <a:rPr lang="ru-RU" sz="16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декомпенсации.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714522" y="477063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60950" y="21182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7017964" y="12044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E94DD0-E032-0016-C6CA-3E6F0745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бутылка,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DA73D45D-F586-9727-6023-CF320DF46B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661" y="1890130"/>
            <a:ext cx="1638042" cy="163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Fira Sans Extra Condensed" panose="020B0503050000020004" pitchFamily="34" charset="0"/>
              </a:rPr>
              <a:t>Вводная </a:t>
            </a:r>
            <a:r>
              <a:rPr lang="ru-RU" sz="4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4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20" name="Google Shape;1120;p35"/>
          <p:cNvSpPr txBox="1">
            <a:spLocks noGrp="1"/>
          </p:cNvSpPr>
          <p:nvPr>
            <p:ph type="subTitle" idx="1"/>
          </p:nvPr>
        </p:nvSpPr>
        <p:spPr>
          <a:xfrm>
            <a:off x="162058" y="1181909"/>
            <a:ext cx="6813360" cy="277968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33070" marR="142875" indent="-285750" algn="just">
              <a:spcAft>
                <a:spcPts val="0"/>
              </a:spcAft>
              <a:buClr>
                <a:srgbClr val="F45D3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настоящее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6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6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</a:t>
            </a:r>
            <a:r>
              <a:rPr lang="ru-RU" sz="16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применяют</a:t>
            </a:r>
            <a:r>
              <a:rPr lang="ru-RU" sz="16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средства,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способствующие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повышению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сократимости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миокарда,</a:t>
            </a:r>
            <a:r>
              <a:rPr lang="ru-RU" sz="1600" spc="3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снижению</a:t>
            </a:r>
            <a:r>
              <a:rPr lang="ru-RU" sz="1600" spc="6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тонуса</a:t>
            </a:r>
            <a:r>
              <a:rPr lang="ru-RU" sz="1600" spc="6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сосудов,</a:t>
            </a:r>
            <a:r>
              <a:rPr lang="ru-RU" sz="1600" spc="6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уменьшению</a:t>
            </a:r>
            <a:r>
              <a:rPr lang="ru-RU" sz="1600" spc="6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задержки</a:t>
            </a:r>
            <a:r>
              <a:rPr lang="ru-RU" sz="1600" spc="6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жидкости</a:t>
            </a:r>
            <a:r>
              <a:rPr lang="ru-RU" sz="16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организме,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нормализации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(устранению</a:t>
            </a:r>
            <a:r>
              <a:rPr lang="ru-RU" sz="16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синусовой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тахикардии, тахиаритмии), предупреждению образования тромбов в полостях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</a:p>
          <a:p>
            <a:pPr marL="433070" marR="142875" indent="-285750" algn="just">
              <a:spcAft>
                <a:spcPts val="0"/>
              </a:spcAft>
              <a:buClr>
                <a:srgbClr val="F45D3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Прежде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всего,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врачи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назначают</a:t>
            </a:r>
            <a:r>
              <a:rPr lang="ru-RU" sz="16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лекарственные</a:t>
            </a:r>
            <a:r>
              <a:rPr lang="ru-RU" sz="16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6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6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основного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заболевания,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привело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этому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состоянию.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лечении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собственно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важно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снизить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нагрузку</a:t>
            </a:r>
            <a:r>
              <a:rPr lang="ru-RU" sz="16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 сердце</a:t>
            </a:r>
            <a:r>
              <a:rPr lang="ru-RU" sz="16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увеличить</a:t>
            </a:r>
            <a:r>
              <a:rPr lang="ru-RU" sz="16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его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сократительную</a:t>
            </a:r>
            <a:r>
              <a:rPr lang="ru-RU" sz="16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способность.</a:t>
            </a:r>
          </a:p>
        </p:txBody>
      </p:sp>
      <p:pic>
        <p:nvPicPr>
          <p:cNvPr id="1121" name="Google Shape;11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75481" y="75354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714522" y="477063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7">
            <a:off x="860950" y="21182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7017964" y="12044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24E94DD0-E032-0016-C6CA-3E6F0745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имвол, Графика, снимок экрана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BCB3FAEA-CA49-EC77-00A5-C2368396A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4366" y="1611443"/>
            <a:ext cx="2055526" cy="20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5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Группы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препаратов для лечения ХСН 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509174" y="1146349"/>
            <a:ext cx="8242310" cy="279159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144145" lvl="1" indent="0" algn="l">
              <a:spcBef>
                <a:spcPts val="585"/>
              </a:spcBef>
              <a:spcAft>
                <a:spcPts val="0"/>
              </a:spcAft>
              <a:buSzPts val="1300"/>
              <a:tabLst>
                <a:tab pos="853440" algn="l"/>
                <a:tab pos="933450" algn="l"/>
                <a:tab pos="1161415" algn="l"/>
                <a:tab pos="1411605" algn="l"/>
                <a:tab pos="2392045" algn="l"/>
                <a:tab pos="2668270" algn="l"/>
                <a:tab pos="3643630" algn="l"/>
                <a:tab pos="4025265" algn="l"/>
                <a:tab pos="4582160" algn="l"/>
                <a:tab pos="5024120" algn="l"/>
                <a:tab pos="5528310" algn="l"/>
                <a:tab pos="5739765" algn="l"/>
                <a:tab pos="5997575" algn="l"/>
              </a:tabLst>
            </a:pPr>
            <a:r>
              <a:rPr lang="ru-RU" sz="1800" b="1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Ингибиторы АПФ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(ангиотензин-превращающего фермента)—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лекарственные препараты,	уменьшающие выработку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ангиотензина	II –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гормона – предшественника норадреналина. </a:t>
            </a:r>
          </a:p>
          <a:p>
            <a:pPr marL="90488" marR="144145" lvl="1" indent="0" algn="l">
              <a:spcBef>
                <a:spcPts val="585"/>
              </a:spcBef>
              <a:spcAft>
                <a:spcPts val="0"/>
              </a:spcAft>
              <a:buSzPts val="1300"/>
              <a:tabLst>
                <a:tab pos="853440" algn="l"/>
                <a:tab pos="933450" algn="l"/>
                <a:tab pos="1161415" algn="l"/>
                <a:tab pos="1411605" algn="l"/>
                <a:tab pos="2392045" algn="l"/>
                <a:tab pos="2668270" algn="l"/>
                <a:tab pos="3643630" algn="l"/>
                <a:tab pos="4025265" algn="l"/>
                <a:tab pos="4582160" algn="l"/>
                <a:tab pos="5024120" algn="l"/>
                <a:tab pos="5528310" algn="l"/>
                <a:tab pos="5739765" algn="l"/>
                <a:tab pos="5997575" algn="l"/>
              </a:tabLst>
            </a:pP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этой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группы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известны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эффективные</a:t>
            </a:r>
            <a:r>
              <a:rPr lang="ru-RU" sz="14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лекарства</a:t>
            </a:r>
            <a:r>
              <a:rPr lang="ru-RU" sz="1400" spc="-3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400" spc="-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-2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артериальной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гипертензии.</a:t>
            </a:r>
          </a:p>
          <a:p>
            <a:pPr marL="90488" marR="141605" indent="0" algn="l">
              <a:spcAft>
                <a:spcPts val="0"/>
              </a:spcAft>
            </a:pP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141605" indent="0" algn="l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 ингибиторов АПФ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больными с сердечной недостаточностью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снижает нагрузку на сердце и улучшает кровообращение, повышая таким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качество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прогноз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болезни.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Эти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эффективны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 самых начальных стадий ХСН до самых поздних стадий декомпенсации.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Чем раньше начинается лечение, тем больше шансов на успех и продление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217658" y="35848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Упаковка и маркировка, коробка, Упаковочные материалы&#10;&#10;Автоматически созданное описание">
            <a:extLst>
              <a:ext uri="{FF2B5EF4-FFF2-40B4-BE49-F238E27FC236}">
                <a16:creationId xmlns:a16="http://schemas.microsoft.com/office/drawing/2014/main" id="{B434D1E1-AE89-ED81-804D-6526F13B15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5804" y="3197935"/>
            <a:ext cx="2149299" cy="21492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Группы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препаратов для лечения ХСН 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20386" y="1152945"/>
            <a:ext cx="8819886" cy="305521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765" indent="0" algn="just">
              <a:lnSpc>
                <a:spcPct val="107000"/>
              </a:lnSpc>
              <a:spcBef>
                <a:spcPts val="355"/>
              </a:spcBef>
              <a:spcAft>
                <a:spcPts val="800"/>
              </a:spcAft>
            </a:pP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непереносимости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побочном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действии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ингибиторов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АПФ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назначают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близкие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механизму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действия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kern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</a:t>
            </a:r>
            <a:r>
              <a:rPr lang="ru-RU" sz="1400" kern="1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антагонисты</a:t>
            </a:r>
            <a:r>
              <a:rPr lang="ru-RU" b="1" kern="100" spc="-33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рецепторов</a:t>
            </a:r>
            <a:r>
              <a:rPr lang="ru-RU" b="1" kern="100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ангиотензина</a:t>
            </a:r>
            <a:r>
              <a:rPr lang="ru-RU" b="1" kern="100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II</a:t>
            </a:r>
            <a:r>
              <a:rPr lang="ru-RU" b="1" kern="100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(Сартаны)</a:t>
            </a:r>
            <a:r>
              <a:rPr lang="ru-RU" kern="10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</a:p>
          <a:p>
            <a:pPr marL="90488" marR="24765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группе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относятся: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лозартан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лориста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лозап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ирбесартан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апровель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кандесартан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атаканд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валсартан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валс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вальсакор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телмисартан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телмиста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микардис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 и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другие.</a:t>
            </a:r>
          </a:p>
          <a:p>
            <a:pPr marL="90488" marR="25400" indent="0" algn="just">
              <a:spcBef>
                <a:spcPts val="5"/>
              </a:spcBef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Механизм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антагонистов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рецепторов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ангиотензина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II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предотвращение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ангиотензина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II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рецепторы,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расширение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периферических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сосудов,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облегчение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работы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  <a:r>
              <a:rPr lang="ru-RU" sz="1400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Эффективность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действия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сартанов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аналогична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эффектитвности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ингибиторов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АПФ.</a:t>
            </a:r>
          </a:p>
          <a:p>
            <a:pPr marL="90488" marR="25400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Противопоказания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сартанов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аналогичны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ингибиторам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АПФ. В отличие от ингибиторов АПФ,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сартанов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не вызывает кашель,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поэтому</a:t>
            </a:r>
            <a:r>
              <a:rPr lang="ru-RU" sz="1400" spc="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сартанов</a:t>
            </a:r>
            <a:r>
              <a:rPr lang="ru-RU" sz="1400" spc="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становится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более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предпочтительным.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217658" y="35848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Упаковка и маркировка, коробка, Упаковочные материалы&#10;&#10;Автоматически созданное описание">
            <a:extLst>
              <a:ext uri="{FF2B5EF4-FFF2-40B4-BE49-F238E27FC236}">
                <a16:creationId xmlns:a16="http://schemas.microsoft.com/office/drawing/2014/main" id="{30C88241-EEFA-D83B-352A-FA984E3E9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1" b="89941" l="10000" r="90900">
                        <a14:foregroundMark x1="66700" y1="44379" x2="74500" y2="45710"/>
                        <a14:foregroundMark x1="90600" y1="27071" x2="90900" y2="707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9222" y="3157823"/>
            <a:ext cx="3107516" cy="210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6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Группы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препаратов для лечения ХСН 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35261" y="1211871"/>
            <a:ext cx="8533173" cy="25052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5400" lvl="1" indent="0" algn="just">
              <a:spcAft>
                <a:spcPts val="0"/>
              </a:spcAft>
              <a:buSzPts val="1300"/>
              <a:tabLst>
                <a:tab pos="853440" algn="l"/>
                <a:tab pos="1082040" algn="l"/>
                <a:tab pos="1181100" algn="l"/>
                <a:tab pos="1440815" algn="l"/>
                <a:tab pos="1832610" algn="l"/>
                <a:tab pos="2395220" algn="l"/>
                <a:tab pos="2660015" algn="l"/>
                <a:tab pos="2781300" algn="l"/>
                <a:tab pos="3017520" algn="l"/>
                <a:tab pos="3684905" algn="l"/>
                <a:tab pos="3877945" algn="l"/>
                <a:tab pos="4036695" algn="l"/>
                <a:tab pos="4275455" algn="l"/>
                <a:tab pos="4834255" algn="l"/>
                <a:tab pos="5084445" algn="l"/>
                <a:tab pos="5412740" algn="l"/>
                <a:tab pos="6027420" algn="l"/>
              </a:tabLst>
            </a:pPr>
            <a:r>
              <a:rPr lang="ru-RU" sz="1800" b="1" spc="-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Бета-адреноблокаторы</a:t>
            </a:r>
            <a:r>
              <a:rPr lang="ru-RU" sz="1400" b="1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 препараты, блокирующие рецепторы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катехоламинов (гормонов –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стимуляторов	сердечной	деятельности	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адреналина	 и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норадреналина).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бета-блокаторов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способствует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снижению	частоты сердечных сокращений,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	уменьшении нагрузки 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сердце,</a:t>
            </a:r>
            <a:r>
              <a:rPr lang="ru-RU" sz="1400" spc="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предотвращает</a:t>
            </a:r>
            <a:r>
              <a:rPr lang="ru-RU" sz="1400" spc="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аритмию</a:t>
            </a:r>
            <a:r>
              <a:rPr lang="ru-RU" sz="1400" spc="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снижает</a:t>
            </a:r>
            <a:r>
              <a:rPr lang="ru-RU" sz="14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риск</a:t>
            </a:r>
            <a:r>
              <a:rPr lang="ru-RU" sz="14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внезапной</a:t>
            </a:r>
            <a:r>
              <a:rPr lang="ru-RU" sz="14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смерти.</a:t>
            </a:r>
            <a:r>
              <a:rPr lang="ru-RU" sz="1400" spc="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90488" marR="25400" lvl="1" indent="0" algn="just">
              <a:spcAft>
                <a:spcPts val="0"/>
              </a:spcAft>
              <a:buSzPts val="1300"/>
              <a:tabLst>
                <a:tab pos="853440" algn="l"/>
                <a:tab pos="1082040" algn="l"/>
                <a:tab pos="1181100" algn="l"/>
                <a:tab pos="1440815" algn="l"/>
                <a:tab pos="1832610" algn="l"/>
                <a:tab pos="2395220" algn="l"/>
                <a:tab pos="2660015" algn="l"/>
                <a:tab pos="2781300" algn="l"/>
                <a:tab pos="3017520" algn="l"/>
                <a:tab pos="3684905" algn="l"/>
                <a:tab pos="3877945" algn="l"/>
                <a:tab pos="4036695" algn="l"/>
                <a:tab pos="4275455" algn="l"/>
                <a:tab pos="4834255" algn="l"/>
                <a:tab pos="5084445" algn="l"/>
                <a:tab pos="5412740" algn="l"/>
                <a:tab pos="6027420" algn="l"/>
              </a:tabLst>
            </a:pPr>
            <a:endParaRPr lang="ru-RU" sz="1400" spc="25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5400" lvl="1" indent="0" algn="just">
              <a:spcAft>
                <a:spcPts val="0"/>
              </a:spcAft>
              <a:buSzPts val="1300"/>
              <a:tabLst>
                <a:tab pos="853440" algn="l"/>
                <a:tab pos="1082040" algn="l"/>
                <a:tab pos="1181100" algn="l"/>
                <a:tab pos="1440815" algn="l"/>
                <a:tab pos="1832610" algn="l"/>
                <a:tab pos="2395220" algn="l"/>
                <a:tab pos="2660015" algn="l"/>
                <a:tab pos="2781300" algn="l"/>
                <a:tab pos="3017520" algn="l"/>
                <a:tab pos="3684905" algn="l"/>
                <a:tab pos="3877945" algn="l"/>
                <a:tab pos="4036695" algn="l"/>
                <a:tab pos="4275455" algn="l"/>
                <a:tab pos="4834255" algn="l"/>
                <a:tab pos="5084445" algn="l"/>
                <a:tab pos="5412740" algn="l"/>
                <a:tab pos="6027420" algn="l"/>
              </a:tabLst>
            </a:pP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 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данной</a:t>
            </a:r>
            <a:r>
              <a:rPr lang="ru-RU" sz="1400" spc="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группы</a:t>
            </a:r>
            <a:r>
              <a:rPr lang="ru-RU" sz="1400" spc="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400" spc="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</a:t>
            </a:r>
            <a:r>
              <a:rPr lang="ru-RU" sz="1400" spc="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обязателен</a:t>
            </a:r>
            <a:r>
              <a:rPr lang="ru-RU" sz="1400" spc="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</a:t>
            </a:r>
            <a:r>
              <a:rPr lang="ru-RU" sz="1400" spc="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 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недостаточностью,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отсутствии противопоказаний.</a:t>
            </a:r>
            <a:endParaRPr lang="ru-RU" sz="1100" spc="-5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indent="0" algn="just">
              <a:spcBef>
                <a:spcPts val="10"/>
              </a:spcBef>
              <a:spcAft>
                <a:spcPts val="0"/>
              </a:spcAft>
              <a:tabLst>
                <a:tab pos="1003300" algn="l"/>
                <a:tab pos="2421255" algn="l"/>
                <a:tab pos="3340735" algn="l"/>
                <a:tab pos="4354195" algn="l"/>
                <a:tab pos="5408295" algn="l"/>
              </a:tabLst>
            </a:pPr>
            <a:endParaRPr lang="ru-RU" sz="14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indent="0" algn="just">
              <a:spcBef>
                <a:spcPts val="10"/>
              </a:spcBef>
              <a:spcAft>
                <a:spcPts val="0"/>
              </a:spcAft>
              <a:tabLst>
                <a:tab pos="1003300" algn="l"/>
                <a:tab pos="2421255" algn="l"/>
                <a:tab pos="3340735" algn="l"/>
                <a:tab pos="4354195" algn="l"/>
                <a:tab pos="5408295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 бета-блокаторам</a:t>
            </a:r>
            <a:r>
              <a:rPr lang="ru-RU" sz="14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относятся</a:t>
            </a:r>
            <a:r>
              <a:rPr lang="ru-RU" sz="14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препараты: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бисопролол</a:t>
            </a:r>
            <a:r>
              <a:rPr lang="ru-RU" sz="14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spc="-5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конкор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</a:t>
            </a: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indent="0" algn="just"/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метопролол</a:t>
            </a:r>
            <a:r>
              <a:rPr lang="ru-RU" sz="14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эгилок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беталок</a:t>
            </a:r>
            <a:r>
              <a:rPr lang="ru-RU" sz="14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ЗОК),</a:t>
            </a:r>
            <a:r>
              <a:rPr lang="ru-RU" sz="14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небивалол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небилет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другие.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217658" y="35848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Бренд&#10;&#10;Автоматически созданное описание">
            <a:extLst>
              <a:ext uri="{FF2B5EF4-FFF2-40B4-BE49-F238E27FC236}">
                <a16:creationId xmlns:a16="http://schemas.microsoft.com/office/drawing/2014/main" id="{07CA577B-E313-5DCC-4497-40820B6C59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86400" y1="29400" x2="87300" y2="72600"/>
                        <a14:foregroundMark x1="84700" y1="27500" x2="88600" y2="60200"/>
                        <a14:foregroundMark x1="88600" y1="60200" x2="88600" y2="60500"/>
                        <a14:foregroundMark x1="87900" y1="28700" x2="87900" y2="28700"/>
                        <a14:foregroundMark x1="85000" y1="28700" x2="88500" y2="28700"/>
                        <a14:foregroundMark x1="88300" y1="35600" x2="88800" y2="44700"/>
                        <a14:foregroundMark x1="88900" y1="45500" x2="88300" y2="5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7369" y="2428535"/>
            <a:ext cx="2434269" cy="243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9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94031" y="575504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Группы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препаратов для лечения ХСН 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485631" y="1237153"/>
            <a:ext cx="8348709" cy="25052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130" lvl="1" indent="0" algn="just">
              <a:spcAft>
                <a:spcPts val="0"/>
              </a:spcAft>
              <a:buSzPts val="1300"/>
              <a:tabLst>
                <a:tab pos="852170" algn="l"/>
              </a:tabLst>
            </a:pPr>
            <a:r>
              <a:rPr lang="ru-RU" sz="1800" b="1" spc="-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Диуретики</a:t>
            </a:r>
            <a:r>
              <a:rPr lang="ru-RU" sz="1400" b="1" spc="-5" dirty="0">
                <a:solidFill>
                  <a:srgbClr val="F45D3E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 мочегонные препараты. Они увеличивают количество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выделяемой</a:t>
            </a:r>
            <a:r>
              <a:rPr lang="ru-RU" sz="1400" spc="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организмом</a:t>
            </a:r>
            <a:r>
              <a:rPr lang="ru-RU" sz="1400" spc="4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мочи,</a:t>
            </a:r>
            <a:r>
              <a:rPr lang="ru-RU" sz="1400" spc="4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помогая</a:t>
            </a:r>
            <a:r>
              <a:rPr lang="ru-RU" sz="1400" spc="4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избавиться</a:t>
            </a:r>
            <a:r>
              <a:rPr lang="ru-RU" sz="1400" spc="4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z="1400" spc="4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избытка</a:t>
            </a:r>
            <a:r>
              <a:rPr lang="ru-RU" sz="1400" spc="4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жидкости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натрия, вызывающих венозный застой в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легких</a:t>
            </a:r>
            <a:r>
              <a:rPr lang="ru-RU" sz="1400" spc="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отеки</a:t>
            </a:r>
            <a:r>
              <a:rPr lang="ru-RU" sz="1400" spc="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  <a:endParaRPr lang="ru-RU" sz="1100" spc="-5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4765" indent="0" algn="just">
              <a:spcAft>
                <a:spcPts val="0"/>
              </a:spcAft>
            </a:pPr>
            <a:endParaRPr lang="ru-RU" sz="1400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4765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 в этой группе большое количество. Применяются такие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  </a:t>
            </a:r>
            <a:r>
              <a:rPr lang="ru-RU" sz="1400" spc="2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   </a:t>
            </a:r>
            <a:r>
              <a:rPr lang="ru-RU" sz="14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торасемид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  </a:t>
            </a:r>
            <a:r>
              <a:rPr lang="ru-RU" sz="1400" spc="2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тригрим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   </a:t>
            </a:r>
            <a:r>
              <a:rPr lang="ru-RU" sz="14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тиурвер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   </a:t>
            </a:r>
            <a:r>
              <a:rPr lang="ru-RU" sz="1400" spc="2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фуросемид   </a:t>
            </a:r>
            <a:r>
              <a:rPr lang="ru-RU" sz="14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(лазикс)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гидрохлортиазид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(гипотиазид).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способствуют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вымыванию</a:t>
            </a:r>
            <a:r>
              <a:rPr lang="ru-RU" sz="1400" spc="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калия</a:t>
            </a:r>
            <a:r>
              <a:rPr lang="ru-RU" sz="1400" spc="6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</a:t>
            </a:r>
            <a:r>
              <a:rPr lang="ru-RU" sz="1400" spc="6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организма,</a:t>
            </a:r>
            <a:r>
              <a:rPr lang="ru-RU" sz="1400" spc="6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недостаток</a:t>
            </a:r>
            <a:r>
              <a:rPr lang="ru-RU" sz="1400" spc="6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которого</a:t>
            </a:r>
            <a:r>
              <a:rPr lang="ru-RU" sz="1400" spc="6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400" spc="6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привести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серьезным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осложнениям,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вместе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данными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препаратами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назначаются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калийсберегающие препараты, такие как спиронолактон (верошпирон). 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этом необходимо периодически определять уровень калия в организме, так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его избыток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привести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 осложнениям.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69650" y="450426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130911" y="199641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259274" y="221889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373932" y="230778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217658" y="35848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Бренд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E85A2E40-1E86-F56D-21EE-D3BA13875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67" b="96875" l="1216" r="97264">
                        <a14:foregroundMark x1="4154" y1="4830" x2="76596" y2="72159"/>
                        <a14:foregroundMark x1="76596" y1="72159" x2="88045" y2="92472"/>
                        <a14:foregroundMark x1="4357" y1="80682" x2="5167" y2="17188"/>
                        <a14:foregroundMark x1="5167" y1="17188" x2="4762" y2="14915"/>
                        <a14:foregroundMark x1="10132" y1="25142" x2="26545" y2="26278"/>
                        <a14:foregroundMark x1="25532" y1="11932" x2="50557" y2="17045"/>
                        <a14:foregroundMark x1="5876" y1="3977" x2="87335" y2="15341"/>
                        <a14:foregroundMark x1="87335" y1="15341" x2="94833" y2="22017"/>
                        <a14:foregroundMark x1="94833" y1="22017" x2="94732" y2="81250"/>
                        <a14:foregroundMark x1="1216" y1="33523" x2="1317" y2="17472"/>
                        <a14:foregroundMark x1="8308" y1="3693" x2="45390" y2="8665"/>
                        <a14:foregroundMark x1="56434" y1="92756" x2="76190" y2="92330"/>
                        <a14:foregroundMark x1="76190" y1="92330" x2="94833" y2="96165"/>
                        <a14:foregroundMark x1="94833" y1="96165" x2="95339" y2="97017"/>
                        <a14:foregroundMark x1="98582" y1="87642" x2="96859" y2="26136"/>
                        <a14:foregroundMark x1="96859" y1="26136" x2="91996" y2="16477"/>
                        <a14:foregroundMark x1="91996" y1="16477" x2="90780" y2="15767"/>
                        <a14:foregroundMark x1="86221" y1="14631" x2="97264" y2="160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7743" y="3655317"/>
            <a:ext cx="2045292" cy="145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7"/>
          <p:cNvSpPr txBox="1">
            <a:spLocks noGrp="1"/>
          </p:cNvSpPr>
          <p:nvPr>
            <p:ph type="title"/>
          </p:nvPr>
        </p:nvSpPr>
        <p:spPr>
          <a:xfrm>
            <a:off x="835701" y="295295"/>
            <a:ext cx="7472597" cy="70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Fira Sans Extra Condensed" panose="020B0503050000020004" pitchFamily="34" charset="0"/>
              </a:rPr>
              <a:t>Группы </a:t>
            </a:r>
            <a:r>
              <a:rPr lang="ru-RU" sz="36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препаратов для лечения ХСН </a:t>
            </a:r>
            <a:endParaRPr sz="36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154" name="Google Shape;1154;p37"/>
          <p:cNvSpPr txBox="1">
            <a:spLocks noGrp="1"/>
          </p:cNvSpPr>
          <p:nvPr>
            <p:ph type="subTitle" idx="1"/>
          </p:nvPr>
        </p:nvSpPr>
        <p:spPr>
          <a:xfrm>
            <a:off x="217356" y="896154"/>
            <a:ext cx="8764586" cy="35111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130" lvl="1" indent="0" algn="just">
              <a:buSzPts val="1300"/>
              <a:tabLst>
                <a:tab pos="853440" algn="l"/>
              </a:tabLst>
            </a:pPr>
            <a:r>
              <a:rPr lang="ru-RU" sz="1800" b="1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Сердечные</a:t>
            </a:r>
            <a:r>
              <a:rPr lang="ru-RU" sz="18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800" b="1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гликозиды</a:t>
            </a:r>
            <a:r>
              <a:rPr lang="ru-RU" sz="18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препараты,</a:t>
            </a:r>
            <a:r>
              <a:rPr lang="ru-RU" sz="14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улучшающие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сократительную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функцию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снижающие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частоту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сердечных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сокращений.</a:t>
            </a:r>
            <a:r>
              <a:rPr lang="ru-RU" sz="1400" spc="1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Как</a:t>
            </a:r>
            <a:r>
              <a:rPr lang="ru-RU" sz="1400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правило,</a:t>
            </a:r>
            <a:r>
              <a:rPr lang="ru-RU" sz="1400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назначается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</a:t>
            </a:r>
            <a:r>
              <a:rPr lang="ru-RU" sz="1400" spc="16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дигоксин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–</a:t>
            </a:r>
            <a:r>
              <a:rPr lang="ru-RU" sz="1400" spc="1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тем</a:t>
            </a:r>
            <a:r>
              <a:rPr lang="ru-RU" sz="1400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пациентам,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 которых имеется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нарушение ритма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 (постоянная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форма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фибрилляции</a:t>
            </a:r>
            <a:r>
              <a:rPr lang="ru-RU" sz="1400" spc="-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предсердий),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также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(синусовым)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неэффективности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других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 </a:t>
            </a:r>
          </a:p>
          <a:p>
            <a:pPr marL="90488" marR="24130" lvl="1" indent="0" algn="just">
              <a:buSzPts val="1300"/>
              <a:tabLst>
                <a:tab pos="853440" algn="l"/>
              </a:tabLst>
            </a:pPr>
            <a:endParaRPr lang="ru-RU" sz="14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90488" marR="24130" lvl="1" indent="0" algn="just">
              <a:buSzPts val="1300"/>
              <a:tabLst>
                <a:tab pos="853440" algn="l"/>
              </a:tabLs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Грозным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побочным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действием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терапии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сердечными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гликозидами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гликозидная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интоксикация.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Проявлениями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гликозидной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интоксикации являются: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появление (или усугубление) нарушений сердечного</a:t>
            </a:r>
            <a:r>
              <a:rPr lang="ru-RU" sz="1400" b="1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ритма и проводимости (по данным ЭКГ); тошнота, рвота, неврологические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симптомы</a:t>
            </a:r>
            <a:r>
              <a:rPr lang="ru-RU" sz="1400" b="1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(заторможенность,   апатия,   психотическое   состояние   вплоть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делирия)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глазные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симптомы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(двоение,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появление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ободка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вокруг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светящихся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предметов,</a:t>
            </a:r>
            <a:r>
              <a:rPr lang="ru-RU" sz="1400" b="1" spc="5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прокрашивание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изображений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желто-зеленые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оттенки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), При обнаружении у себя подобных симптомов следует немедленно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вызвать скорую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помощь.</a:t>
            </a:r>
          </a:p>
        </p:txBody>
      </p:sp>
      <p:pic>
        <p:nvPicPr>
          <p:cNvPr id="1156" name="Google Shape;11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3432175" y="483035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753190" y="65817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98">
            <a:off x="8033867" y="4283707"/>
            <a:ext cx="665522" cy="62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7881553" y="88065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88032" flipH="1">
            <a:off x="107743" y="70262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99987">
            <a:off x="217658" y="358483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8781A50-B748-7CF1-DA0F-FFDC49033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визитная карточ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3DC03E9-8BDF-4D85-0225-05FA1CA13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8200" r="91700">
                        <a14:foregroundMark x1="10400" y1="64100" x2="9200" y2="32100"/>
                        <a14:foregroundMark x1="35000" y1="37600" x2="50400" y2="38500"/>
                        <a14:foregroundMark x1="9100" y1="65400" x2="25800" y2="66100"/>
                        <a14:foregroundMark x1="25800" y1="66100" x2="52500" y2="66000"/>
                        <a14:foregroundMark x1="52500" y1="66000" x2="90400" y2="68500"/>
                        <a14:foregroundMark x1="91100" y1="33500" x2="91700" y2="36600"/>
                        <a14:foregroundMark x1="50400" y1="68200" x2="63100" y2="67500"/>
                        <a14:foregroundMark x1="8200" y1="32200" x2="9100" y2="49700"/>
                        <a14:foregroundMark x1="9500" y1="66300" x2="86600" y2="708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8642" y="2939255"/>
            <a:ext cx="2976484" cy="29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55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658197" y="1198229"/>
            <a:ext cx="5292897" cy="344122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6685" marR="142240" indent="450215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периодические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толчкообразные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колебания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стенок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кровеносных сосудов (артерий, вен), обусловленные сокращениями сердца.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Артериальный пульс определяют, положив пальцы руки на область крупной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чаще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лучевая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артерия,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лежащая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нижней</a:t>
            </a:r>
            <a:r>
              <a:rPr lang="ru-RU" sz="14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трети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предплечья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непосредственно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перед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лучезапястным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суставом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стороны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большого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пальца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руки.</a:t>
            </a:r>
          </a:p>
          <a:p>
            <a:pPr marL="146050" marR="142240" indent="44958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определении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мышцы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рук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должны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быть</a:t>
            </a:r>
            <a:r>
              <a:rPr lang="ru-RU" sz="1400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напряжены.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   артерию   укладывают   два   или   три   пальца   (обычно,   указательный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средний)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приживают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лучевой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кости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полного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прекращения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кровотока;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затем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давление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ослабляют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оценивают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свойства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пульса: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частоту,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ритмичность,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напряжение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(по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сопротивлению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сосуда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сдавливанию).</a:t>
            </a:r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Определение частоты </a:t>
            </a:r>
            <a:r>
              <a:rPr lang="ru-RU" sz="32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сердечных сокращений</a:t>
            </a:r>
            <a:endParaRPr sz="32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214" name="Google Shape;1214;p39"/>
          <p:cNvPicPr preferRelativeResize="0"/>
          <p:nvPr/>
        </p:nvPicPr>
        <p:blipFill>
          <a:blip r:embed="rId3"/>
          <a:srcRect l="16743" r="16743"/>
          <a:stretch/>
        </p:blipFill>
        <p:spPr>
          <a:xfrm>
            <a:off x="6029625" y="1381903"/>
            <a:ext cx="2675700" cy="2683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5" name="Google Shape;1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3">
            <a:off x="8161191" y="3224885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24503" y="23803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257267" y="1321564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87" flipH="1">
            <a:off x="6279517" y="3860449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39"/>
          <p:cNvSpPr txBox="1">
            <a:spLocks noGrp="1"/>
          </p:cNvSpPr>
          <p:nvPr>
            <p:ph type="subTitle" idx="1"/>
          </p:nvPr>
        </p:nvSpPr>
        <p:spPr>
          <a:xfrm>
            <a:off x="713225" y="1130773"/>
            <a:ext cx="5468478" cy="377381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7320" marR="141605" indent="450215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Частоту пульса при правильном ритме определяют, подсчитывая число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пульсовых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ударов</a:t>
            </a:r>
            <a:r>
              <a:rPr lang="ru-RU" sz="1400" spc="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15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секунд</a:t>
            </a:r>
            <a:r>
              <a:rPr lang="ru-RU" sz="1400" spc="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умножая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результат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4,</a:t>
            </a:r>
            <a:r>
              <a:rPr lang="ru-RU" sz="1400" spc="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spc="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400" spc="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полминуты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умножая результат на 2; при неритмичном пульсе число пульсовых ударов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подсчитывают</a:t>
            </a:r>
            <a:r>
              <a:rPr lang="ru-RU" sz="1400" spc="1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1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течение</a:t>
            </a:r>
            <a:r>
              <a:rPr lang="ru-RU" sz="1400" spc="1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целой</a:t>
            </a:r>
            <a:r>
              <a:rPr lang="ru-RU" sz="1400" spc="1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минуты.</a:t>
            </a:r>
            <a:r>
              <a:rPr lang="ru-RU" sz="1400" spc="1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Нормальная</a:t>
            </a:r>
            <a:r>
              <a:rPr lang="ru-RU" sz="1400" spc="1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частота</a:t>
            </a:r>
            <a:r>
              <a:rPr lang="ru-RU" sz="1400" spc="1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</a:t>
            </a:r>
            <a:r>
              <a:rPr lang="ru-RU" sz="1400" spc="1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1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покое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взрослого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человека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составляет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60-80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ударов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минуту,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однако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помнить,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50-55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ударов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пациентов,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принимающих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бета-блокаторы,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нормой.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Повышение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частоты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называется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тахикардией,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понижение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- брадикардией.</a:t>
            </a:r>
          </a:p>
          <a:p>
            <a:pPr marL="146685" marR="143510" indent="44958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Ритм   пульса   оценивают   по   интервалам   между   ударами   пульса.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здоровых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людей,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особенно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молодых,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вдоха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несколько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учащаться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(дыхательная,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аритмия).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Неритмичный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выявляется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различных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аритмиях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том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числе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больных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ХСН.</a:t>
            </a:r>
          </a:p>
        </p:txBody>
      </p:sp>
      <p:sp>
        <p:nvSpPr>
          <p:cNvPr id="1213" name="Google Shape;1213;p3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Определение частоты </a:t>
            </a:r>
            <a:r>
              <a:rPr lang="ru-RU" sz="3200" dirty="0">
                <a:solidFill>
                  <a:schemeClr val="accent1"/>
                </a:solidFill>
                <a:latin typeface="Fira Sans Extra Condensed" panose="020B0503050000020004" pitchFamily="34" charset="0"/>
              </a:rPr>
              <a:t>сердечных сокращений</a:t>
            </a:r>
            <a:endParaRPr sz="3200" dirty="0">
              <a:solidFill>
                <a:schemeClr val="accent1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214" name="Google Shape;1214;p39"/>
          <p:cNvPicPr preferRelativeResize="0"/>
          <p:nvPr/>
        </p:nvPicPr>
        <p:blipFill>
          <a:blip r:embed="rId3"/>
          <a:srcRect l="16743" r="16743"/>
          <a:stretch/>
        </p:blipFill>
        <p:spPr>
          <a:xfrm>
            <a:off x="6195307" y="1382061"/>
            <a:ext cx="2675700" cy="26832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5" name="Google Shape;1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3">
            <a:off x="8231428" y="3387428"/>
            <a:ext cx="890571" cy="8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24503" y="2380373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9999">
            <a:off x="6418574" y="1232010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87" flipH="1">
            <a:off x="6182276" y="4126094"/>
            <a:ext cx="535946" cy="50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A5578FA-E232-86E8-763C-8C5354C5A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126" y="4318545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37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77999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Измерение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артериального давления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162058" y="1267264"/>
            <a:ext cx="5551162" cy="31400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142875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Измерение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является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обязательным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методом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самоконтроля.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Определяется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плечевой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предпочтительнее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электронным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тонометром,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сидя,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либо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положении лежа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спине.</a:t>
            </a:r>
          </a:p>
          <a:p>
            <a:pPr marL="90488" marR="25400" indent="0" algn="just">
              <a:spcBef>
                <a:spcPts val="365"/>
              </a:spcBef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измеряется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разное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дня,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необходимости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проводится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суточный</a:t>
            </a:r>
            <a:r>
              <a:rPr lang="ru-RU" sz="1400" spc="2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мониторинг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(измерение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АД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течение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суток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каждые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4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часа).</a:t>
            </a:r>
          </a:p>
          <a:p>
            <a:pPr marL="90488" marR="25400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Ноги должны находится на полу, а руки быть разогнутыми и лежать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свободно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уровне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Манжета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накладывается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плечо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уровне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сердца,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нижний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край ее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2 см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выше локтевого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сгиба.</a:t>
            </a:r>
          </a:p>
          <a:p>
            <a:pPr marL="90488" marR="25400" indent="0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Измерение АД производится трижды, с интервалом 1–3 мин., на обеих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руках.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уровень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артериального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давления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принимается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среднее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значение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этих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величин.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 rotWithShape="1">
          <a:blip r:embed="rId3">
            <a:alphaModFix/>
          </a:blip>
          <a:srcRect l="22604" r="26780"/>
          <a:stretch/>
        </p:blipFill>
        <p:spPr>
          <a:xfrm>
            <a:off x="5888597" y="0"/>
            <a:ext cx="3255401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888597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621517" y="471718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394946" y="4654961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3896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Измерение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диуреза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162058" y="1267264"/>
            <a:ext cx="5551162" cy="292998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76238" indent="-285750" algn="just"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норме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суточный</a:t>
            </a:r>
            <a:r>
              <a:rPr lang="ru-RU" sz="14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взрослого</a:t>
            </a:r>
            <a:r>
              <a:rPr lang="ru-RU" sz="14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составляет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1-1,5</a:t>
            </a:r>
            <a:r>
              <a:rPr lang="ru-RU" sz="1400" b="1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литра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 Нормы</a:t>
            </a:r>
            <a:r>
              <a:rPr lang="ru-RU" sz="14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суточного</a:t>
            </a:r>
            <a:r>
              <a:rPr lang="ru-RU" sz="1400" spc="2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диуреза</a:t>
            </a:r>
            <a:r>
              <a:rPr lang="ru-RU" sz="1400" spc="2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различаются</a:t>
            </a:r>
            <a:r>
              <a:rPr lang="ru-RU" sz="1400" spc="2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</a:t>
            </a:r>
            <a:r>
              <a:rPr lang="ru-RU" sz="1400" spc="2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мужчин</a:t>
            </a:r>
            <a:r>
              <a:rPr lang="ru-RU" sz="1400" spc="2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2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женщин,</a:t>
            </a:r>
            <a:r>
              <a:rPr lang="ru-RU" sz="1400" spc="2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зависят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z="1400" spc="2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возраста,</a:t>
            </a:r>
            <a:r>
              <a:rPr lang="ru-RU" sz="1400" spc="2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образа</a:t>
            </a:r>
            <a:r>
              <a:rPr lang="ru-RU" sz="1400" spc="26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жизни.</a:t>
            </a:r>
            <a:r>
              <a:rPr lang="ru-RU" sz="1400" spc="2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Количество</a:t>
            </a:r>
            <a:r>
              <a:rPr lang="ru-RU" sz="1400" spc="2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выделяемой</a:t>
            </a:r>
            <a:r>
              <a:rPr lang="ru-RU" sz="1400" spc="2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400" spc="2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сутки</a:t>
            </a:r>
            <a:r>
              <a:rPr lang="ru-RU" sz="1400" spc="2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</a:t>
            </a:r>
            <a:r>
              <a:rPr lang="ru-RU" sz="1400" spc="27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зависят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количества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выпитой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жидкости;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характера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питания;</a:t>
            </a:r>
            <a:r>
              <a:rPr lang="ru-RU" sz="1400" b="1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температуры</a:t>
            </a:r>
            <a:r>
              <a:rPr lang="ru-RU" sz="1400" b="1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окружающей</a:t>
            </a:r>
            <a:r>
              <a:rPr lang="ru-RU" sz="1400" b="1" spc="1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среды,</a:t>
            </a:r>
            <a:r>
              <a:rPr lang="ru-RU" sz="1400" b="1" spc="1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двигательной</a:t>
            </a:r>
            <a:r>
              <a:rPr lang="ru-RU" sz="1400" b="1" spc="17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активности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  <a:r>
              <a:rPr lang="ru-RU" sz="1400" spc="1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376238" marR="24130" indent="-285750" algn="just">
              <a:spcAft>
                <a:spcPts val="0"/>
              </a:spcAft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</a:t>
            </a:r>
            <a:r>
              <a:rPr lang="ru-RU" sz="1400" spc="18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spc="1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норме</a:t>
            </a:r>
            <a:r>
              <a:rPr lang="ru-RU" sz="1400" spc="18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оценивается</a:t>
            </a:r>
            <a:r>
              <a:rPr lang="ru-RU" sz="1400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только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числу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дневных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ночных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мочеиспусканий. Этот показатель отражает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работу почек, дает косвенную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информацию о состоянии сердца, печени, эндокринной системы. Дневной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(до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3-4 часов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дня) в</a:t>
            </a:r>
            <a:r>
              <a:rPr lang="ru-RU" sz="14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норме выше,</a:t>
            </a:r>
            <a:r>
              <a:rPr lang="ru-RU" sz="14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чем</a:t>
            </a:r>
            <a:r>
              <a:rPr lang="ru-RU" sz="14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вечером.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>
          <a:blip r:embed="rId3"/>
          <a:srcRect l="28871" r="28871"/>
          <a:stretch/>
        </p:blipFill>
        <p:spPr>
          <a:xfrm>
            <a:off x="5888597" y="0"/>
            <a:ext cx="3255401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888597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621517" y="471718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394946" y="4654961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85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0"/>
          <p:cNvSpPr txBox="1">
            <a:spLocks noGrp="1"/>
          </p:cNvSpPr>
          <p:nvPr>
            <p:ph type="title"/>
          </p:nvPr>
        </p:nvSpPr>
        <p:spPr>
          <a:xfrm>
            <a:off x="499548" y="487266"/>
            <a:ext cx="4821297" cy="3896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Измерение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диуреза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sp>
        <p:nvSpPr>
          <p:cNvPr id="1224" name="Google Shape;1224;p40"/>
          <p:cNvSpPr txBox="1">
            <a:spLocks noGrp="1"/>
          </p:cNvSpPr>
          <p:nvPr>
            <p:ph type="subTitle" idx="1"/>
          </p:nvPr>
        </p:nvSpPr>
        <p:spPr>
          <a:xfrm>
            <a:off x="0" y="1004342"/>
            <a:ext cx="5888597" cy="32978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90488" marR="24765" indent="0" algn="just">
              <a:spcAft>
                <a:spcPts val="0"/>
              </a:spcAft>
            </a:pP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Увеличение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уменьшение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диуреза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говорит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происходящих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патологических процессах в организме, чаще о патологии сердца и почек.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Существуют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следующие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виды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нарушения</a:t>
            </a:r>
            <a:r>
              <a:rPr lang="ru-RU" sz="13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суточного</a:t>
            </a:r>
            <a:r>
              <a:rPr lang="ru-RU" sz="13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диуреза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взрослых:</a:t>
            </a:r>
          </a:p>
          <a:p>
            <a:pPr marL="180975" marR="868680" indent="-180975">
              <a:spcAft>
                <a:spcPts val="0"/>
              </a:spcAft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П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олиурия — объем выделенной мочи более двух литров;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</a:p>
          <a:p>
            <a:pPr marL="180975" marR="868680" indent="-180975">
              <a:spcAft>
                <a:spcPts val="0"/>
              </a:spcAft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О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лигурия</a:t>
            </a:r>
            <a:r>
              <a:rPr lang="ru-RU" sz="1300" spc="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</a:t>
            </a:r>
            <a:r>
              <a:rPr lang="ru-RU" sz="1300" spc="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объем</a:t>
            </a:r>
            <a:r>
              <a:rPr lang="ru-RU" sz="13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выделенной</a:t>
            </a:r>
            <a:r>
              <a:rPr lang="ru-RU" sz="13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</a:t>
            </a:r>
            <a:r>
              <a:rPr lang="ru-RU" sz="13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менее</a:t>
            </a:r>
            <a:r>
              <a:rPr lang="ru-RU" sz="1300" spc="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500</a:t>
            </a:r>
            <a:r>
              <a:rPr lang="ru-RU" sz="1300" spc="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мл;</a:t>
            </a:r>
            <a:endParaRPr lang="ru-RU" sz="1300" spc="5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180975" marR="868680" indent="-180975">
              <a:spcAft>
                <a:spcPts val="0"/>
              </a:spcAft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300" dirty="0" err="1">
                <a:latin typeface="Roboto Slab" pitchFamily="2" charset="0"/>
                <a:ea typeface="Roboto Slab" pitchFamily="2" charset="0"/>
                <a:cs typeface="Roboto Slab" pitchFamily="2" charset="0"/>
              </a:rPr>
              <a:t>Н</a:t>
            </a:r>
            <a:r>
              <a:rPr lang="ru-RU" sz="1300" dirty="0" err="1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иктурия</a:t>
            </a:r>
            <a:r>
              <a:rPr lang="ru-RU" sz="13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</a:t>
            </a:r>
            <a:r>
              <a:rPr lang="ru-RU" sz="13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большая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часть</a:t>
            </a:r>
            <a:r>
              <a:rPr lang="ru-RU" sz="13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</a:t>
            </a:r>
            <a:r>
              <a:rPr lang="ru-RU" sz="13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выделяется</a:t>
            </a:r>
            <a:r>
              <a:rPr lang="ru-RU" sz="13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3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ночное</a:t>
            </a:r>
            <a:r>
              <a:rPr lang="ru-RU" sz="1300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время; </a:t>
            </a:r>
          </a:p>
          <a:p>
            <a:pPr marL="180975" marR="868680" indent="-180975">
              <a:spcAft>
                <a:spcPts val="0"/>
              </a:spcAft>
              <a:buClr>
                <a:srgbClr val="F45D3E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А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нурия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—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сутки</a:t>
            </a:r>
            <a:r>
              <a:rPr lang="ru-RU" sz="13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человек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выделяет менее</a:t>
            </a:r>
            <a:r>
              <a:rPr lang="ru-RU" sz="1300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50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мл</a:t>
            </a:r>
            <a:r>
              <a:rPr lang="ru-RU" sz="1300" spc="-1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мочи.</a:t>
            </a:r>
          </a:p>
          <a:p>
            <a:pPr marL="90488" marR="24765" indent="0" algn="just">
              <a:spcAft>
                <a:spcPts val="0"/>
              </a:spcAft>
            </a:pP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   хронической   сердечной   недостаточности   развиваются   отеки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соответственно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уменьшается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суточный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диурез.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Мочегонные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увеличивают</a:t>
            </a:r>
            <a:r>
              <a:rPr lang="ru-RU" sz="13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диурез,</a:t>
            </a:r>
            <a:r>
              <a:rPr lang="ru-RU" sz="1300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  по   количеству   суточной   мочи   можно   судить</a:t>
            </a:r>
            <a:r>
              <a:rPr lang="ru-RU" sz="13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об</a:t>
            </a:r>
            <a:r>
              <a:rPr lang="ru-RU" sz="13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эффективности</a:t>
            </a:r>
            <a:r>
              <a:rPr lang="ru-RU" sz="1300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лечения</a:t>
            </a:r>
            <a:r>
              <a:rPr lang="ru-RU" sz="1300" spc="-1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300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недостаточности.</a:t>
            </a:r>
          </a:p>
          <a:p>
            <a:pPr marL="90488" indent="0" algn="just"/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Больной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ХСН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должен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уметь</a:t>
            </a:r>
            <a:r>
              <a:rPr lang="ru-RU" sz="1300" spc="-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правильно</a:t>
            </a:r>
            <a:r>
              <a:rPr lang="ru-RU" sz="1300" spc="-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подсчитать</a:t>
            </a:r>
            <a:r>
              <a:rPr lang="ru-RU" sz="1300" spc="-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3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диурез.</a:t>
            </a:r>
          </a:p>
        </p:txBody>
      </p:sp>
      <p:pic>
        <p:nvPicPr>
          <p:cNvPr id="1225" name="Google Shape;1225;p40"/>
          <p:cNvPicPr preferRelativeResize="0"/>
          <p:nvPr/>
        </p:nvPicPr>
        <p:blipFill>
          <a:blip r:embed="rId3"/>
          <a:srcRect l="28871" r="28871"/>
          <a:stretch/>
        </p:blipFill>
        <p:spPr>
          <a:xfrm>
            <a:off x="5888597" y="0"/>
            <a:ext cx="3255401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6" name="Google Shape;1226;p40"/>
          <p:cNvCxnSpPr/>
          <p:nvPr/>
        </p:nvCxnSpPr>
        <p:spPr>
          <a:xfrm>
            <a:off x="5888597" y="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68" name="Google Shape;12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9999" flipH="1">
            <a:off x="3621517" y="4717186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00008" flipH="1">
            <a:off x="1394946" y="4654961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791C83EF-7A80-CC54-360D-9EE30ECE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18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B7825A-BF97-E82A-26F4-59419523F9FF}"/>
              </a:ext>
            </a:extLst>
          </p:cNvPr>
          <p:cNvSpPr txBox="1"/>
          <p:nvPr/>
        </p:nvSpPr>
        <p:spPr>
          <a:xfrm>
            <a:off x="215484" y="1543010"/>
            <a:ext cx="459823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24130" indent="44894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Норму</a:t>
            </a:r>
            <a:r>
              <a:rPr lang="ru-RU" sz="1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суточного   диуреза   определяют   путем   сравнения   выпитой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выделенной жидкости. Выделяется ¾ выпитой жидкости. Если взрослый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сутки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выпил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литра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воды,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должен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выделить</a:t>
            </a:r>
            <a:r>
              <a:rPr lang="ru-RU" sz="1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литра</a:t>
            </a:r>
            <a:r>
              <a:rPr lang="ru-RU" sz="1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мочи.</a:t>
            </a:r>
          </a:p>
          <a:p>
            <a:pPr marL="147320" marR="24765" indent="450215" algn="just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Утром (например, в 6 час. утра) следует помочиться в унитаз, а все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последующие порции измерять с помощью мерной емкости в течение суток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6 часов утра следующего дня и записывать. Весь день нужно записывать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выпитой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жидкости,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затем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сравнить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цифру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объемом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выделенной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мочи.</a:t>
            </a:r>
          </a:p>
        </p:txBody>
      </p:sp>
      <p:sp>
        <p:nvSpPr>
          <p:cNvPr id="6" name="Google Shape;1223;p40">
            <a:extLst>
              <a:ext uri="{FF2B5EF4-FFF2-40B4-BE49-F238E27FC236}">
                <a16:creationId xmlns:a16="http://schemas.microsoft.com/office/drawing/2014/main" id="{72823973-B2DA-1AD2-02EA-EF29321321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484" y="682138"/>
            <a:ext cx="4821297" cy="7419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latin typeface="Fira Sans Extra Condensed" panose="020B0503050000020004" pitchFamily="34" charset="0"/>
              </a:rPr>
              <a:t>Алгоритм определения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суточного</a:t>
            </a:r>
            <a:r>
              <a:rPr lang="ru-RU" sz="3200" dirty="0">
                <a:latin typeface="Fira Sans Extra Condensed" panose="020B0503050000020004" pitchFamily="34" charset="0"/>
              </a:rPr>
              <a:t> </a:t>
            </a:r>
            <a:r>
              <a:rPr lang="ru-RU" sz="32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диуреза</a:t>
            </a:r>
            <a:endParaRPr sz="32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8" name="Рисунок 7" descr="Изображение выглядит как текст, снимок экрана, диаграмма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4B0702A1-B224-60B7-131A-6E64009EE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0"/>
            <a:ext cx="4000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84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38"/>
          <p:cNvSpPr/>
          <p:nvPr/>
        </p:nvSpPr>
        <p:spPr>
          <a:xfrm>
            <a:off x="6409296" y="1244275"/>
            <a:ext cx="1401900" cy="1401900"/>
          </a:xfrm>
          <a:prstGeom prst="ellipse">
            <a:avLst/>
          </a:prstGeom>
          <a:solidFill>
            <a:schemeClr val="accent3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0" name="Google Shape;1180;p38"/>
          <p:cNvSpPr txBox="1">
            <a:spLocks noGrp="1"/>
          </p:cNvSpPr>
          <p:nvPr>
            <p:ph type="title" idx="2"/>
          </p:nvPr>
        </p:nvSpPr>
        <p:spPr>
          <a:xfrm>
            <a:off x="6621246" y="1456462"/>
            <a:ext cx="978000" cy="9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</a:t>
            </a:r>
            <a:endParaRPr dirty="0"/>
          </a:p>
        </p:txBody>
      </p:sp>
      <p:pic>
        <p:nvPicPr>
          <p:cNvPr id="1181" name="Google Shape;11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76" y="-1788262"/>
            <a:ext cx="295259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38"/>
          <p:cNvSpPr txBox="1">
            <a:spLocks noGrp="1"/>
          </p:cNvSpPr>
          <p:nvPr>
            <p:ph type="title"/>
          </p:nvPr>
        </p:nvSpPr>
        <p:spPr>
          <a:xfrm>
            <a:off x="2768405" y="2972448"/>
            <a:ext cx="5347200" cy="146007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0D828E"/>
                </a:solidFill>
                <a:latin typeface="Fira Sans Extra Condensed" panose="020B0503050000020004" pitchFamily="34" charset="0"/>
              </a:rPr>
              <a:t>Информационная</a:t>
            </a:r>
            <a:r>
              <a:rPr lang="ru-RU" sz="5400" dirty="0">
                <a:latin typeface="Fira Sans Extra Condensed" panose="020B0503050000020004" pitchFamily="34" charset="0"/>
              </a:rPr>
              <a:t> </a:t>
            </a:r>
            <a:r>
              <a:rPr lang="ru-RU" sz="5400" dirty="0">
                <a:solidFill>
                  <a:srgbClr val="F45D3E"/>
                </a:solidFill>
                <a:latin typeface="Fira Sans Extra Condensed" panose="020B0503050000020004" pitchFamily="34" charset="0"/>
              </a:rPr>
              <a:t>часть</a:t>
            </a:r>
            <a:endParaRPr sz="5400" dirty="0">
              <a:solidFill>
                <a:srgbClr val="F45D3E"/>
              </a:solidFill>
              <a:latin typeface="Fira Sans Extra Condensed" panose="020B0503050000020004" pitchFamily="34" charset="0"/>
            </a:endParaRPr>
          </a:p>
        </p:txBody>
      </p:sp>
      <p:pic>
        <p:nvPicPr>
          <p:cNvPr id="1184" name="Google Shape;118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989">
            <a:off x="4668870" y="1754498"/>
            <a:ext cx="852860" cy="79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99999" flipH="1">
            <a:off x="3874847" y="874179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00008" flipH="1">
            <a:off x="1560103" y="4208098"/>
            <a:ext cx="410087" cy="38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288042" flipH="1">
            <a:off x="1298924" y="21853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3">
            <a:off x="6463333" y="498274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059E298-F403-C147-CFED-E276552E3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058" y="4407340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 rotWithShape="1">
          <a:blip r:embed="rId3">
            <a:alphaModFix/>
          </a:blip>
          <a:srcRect l="18470" r="29790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8" y="852214"/>
            <a:ext cx="473752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2875" indent="449580" algn="just">
              <a:spcBef>
                <a:spcPts val="810"/>
              </a:spcBef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помнить,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сохранения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хорошего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самочувствия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 принимать лекарственные препараты постоянно в течение всей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жизни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коррекция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доз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отмена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лекарственных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средств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должна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происходить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 по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назначению</a:t>
            </a:r>
            <a:r>
              <a:rPr lang="ru-RU" spc="-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врача.</a:t>
            </a:r>
          </a:p>
          <a:p>
            <a:pPr marL="146685" marR="142875" indent="449580" algn="just">
              <a:spcAft>
                <a:spcPts val="0"/>
              </a:spcAft>
            </a:pPr>
            <a:r>
              <a:rPr lang="ru-RU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ОШИБОЧНЫМ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является суждение, что при хорошем самочувствии можно</a:t>
            </a:r>
            <a:r>
              <a:rPr lang="ru-RU" b="1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пропускать прием препаратов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, потому что прекращение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 лекарства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может нанести вред здоровью. Однако, если все-таки прием препарата был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пропущен,</a:t>
            </a:r>
            <a:r>
              <a:rPr lang="ru-RU" spc="2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важно</a:t>
            </a:r>
            <a:r>
              <a:rPr lang="ru-RU" spc="2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знать,</a:t>
            </a:r>
            <a:r>
              <a:rPr lang="ru-RU" spc="2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</a:t>
            </a:r>
            <a:r>
              <a:rPr lang="ru-RU" spc="21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pc="2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двойной</a:t>
            </a:r>
            <a:r>
              <a:rPr lang="ru-RU" spc="20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дозы</a:t>
            </a:r>
            <a:r>
              <a:rPr lang="ru-RU" spc="20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pc="2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только</a:t>
            </a:r>
            <a:r>
              <a:rPr lang="ru-RU" spc="2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pc="2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полезен,</a:t>
            </a:r>
            <a:r>
              <a:rPr lang="ru-RU" spc="20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но</a:t>
            </a:r>
            <a:r>
              <a:rPr lang="ru-RU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строго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противопоказан,</a:t>
            </a:r>
            <a:r>
              <a:rPr lang="ru-RU" spc="3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   как   может   вызвать   осложнения   вплоть</a:t>
            </a:r>
            <a:r>
              <a:rPr lang="ru-RU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</a:t>
            </a:r>
            <a:r>
              <a:rPr lang="ru-RU" spc="-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летального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исхода.</a:t>
            </a: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776" y="4434974"/>
            <a:ext cx="966866" cy="6534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4163" r="24163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9" y="852214"/>
            <a:ext cx="43927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320" marR="142875" indent="449580" algn="just">
              <a:spcBef>
                <a:spcPts val="810"/>
              </a:spcBef>
              <a:spcAft>
                <a:spcPts val="0"/>
              </a:spcAft>
            </a:pP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Часто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недостаточностью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приходится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принимать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большое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препаратов.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соблюдать все правила, связанные с приемом препарата. Это означает, что</a:t>
            </a:r>
            <a:r>
              <a:rPr lang="ru-RU" sz="16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 должен знать время, дозировку и кратность приема.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Лучше всего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принимать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 одно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 то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же время,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 для того, чтобы избежать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нежелательных последствий, препараты должны храниться в оригинальной</a:t>
            </a:r>
            <a:r>
              <a:rPr lang="ru-RU" sz="16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6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упаковке.</a:t>
            </a:r>
            <a:endParaRPr lang="ru-RU" sz="1200" b="1" dirty="0">
              <a:solidFill>
                <a:srgbClr val="F45D3E"/>
              </a:solidFill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076" y="335054"/>
            <a:ext cx="1788658" cy="12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06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41"/>
          <p:cNvPicPr preferRelativeResize="0"/>
          <p:nvPr/>
        </p:nvPicPr>
        <p:blipFill>
          <a:blip r:embed="rId3"/>
          <a:srcRect l="24161" r="24161"/>
          <a:stretch/>
        </p:blipFill>
        <p:spPr>
          <a:xfrm>
            <a:off x="0" y="0"/>
            <a:ext cx="3986749" cy="51435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9" name="Google Shape;1279;p41"/>
          <p:cNvCxnSpPr/>
          <p:nvPr/>
        </p:nvCxnSpPr>
        <p:spPr>
          <a:xfrm>
            <a:off x="3989350" y="-8050"/>
            <a:ext cx="0" cy="516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0" name="Google Shape;128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8" flipH="1">
            <a:off x="8691369" y="3511592"/>
            <a:ext cx="410087" cy="382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750E5-9BAF-F68D-6D2B-A6BF37F5C72A}"/>
              </a:ext>
            </a:extLst>
          </p:cNvPr>
          <p:cNvSpPr txBox="1"/>
          <p:nvPr/>
        </p:nvSpPr>
        <p:spPr>
          <a:xfrm>
            <a:off x="3986748" y="852214"/>
            <a:ext cx="471504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955" marR="141605" indent="449580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 того, чтобы не пропускать прием назначенных препаратов, </a:t>
            </a:r>
            <a:r>
              <a:rPr lang="ru-RU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вести    календарь,    чтобы    вовремя    пополнить    запасы     медикаментов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endParaRPr lang="en-US" spc="5" dirty="0"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147955" marR="141605" indent="449580" algn="just">
              <a:spcAft>
                <a:spcPts val="0"/>
              </a:spcAft>
            </a:pP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настоящее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существует   множество   способов,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spc="3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позволят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</a:t>
            </a:r>
            <a:r>
              <a:rPr lang="ru-RU" spc="1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запутаться</a:t>
            </a:r>
            <a:r>
              <a:rPr lang="ru-RU" spc="4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4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большом</a:t>
            </a:r>
            <a:r>
              <a:rPr lang="ru-RU" spc="4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количестве,</a:t>
            </a:r>
            <a:r>
              <a:rPr lang="ru-RU" spc="4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например,</a:t>
            </a:r>
            <a:r>
              <a:rPr lang="ru-RU" spc="45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специальные</a:t>
            </a:r>
            <a:r>
              <a:rPr lang="ru-RU" spc="4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коробочки</a:t>
            </a:r>
            <a:r>
              <a:rPr lang="ru-RU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отсеками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разных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где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указать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время,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которое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необходимо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принять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препарат.</a:t>
            </a:r>
            <a:r>
              <a:rPr lang="ru-RU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Для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удобства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вести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специальный</a:t>
            </a:r>
            <a:r>
              <a:rPr lang="ru-RU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дневник,</a:t>
            </a:r>
            <a:r>
              <a:rPr lang="ru-RU" b="1" spc="1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где</a:t>
            </a:r>
            <a:r>
              <a:rPr lang="ru-RU" b="1" spc="1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будут</a:t>
            </a:r>
            <a:r>
              <a:rPr lang="ru-RU" b="1" spc="1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записаны</a:t>
            </a:r>
            <a:r>
              <a:rPr lang="ru-RU" b="1" spc="18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</a:t>
            </a:r>
            <a:r>
              <a:rPr lang="ru-RU" b="1" spc="17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</a:t>
            </a:r>
            <a:r>
              <a:rPr lang="ru-RU" b="1" spc="18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b="1" spc="1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дозы,</a:t>
            </a:r>
            <a:r>
              <a:rPr lang="ru-RU" b="1" spc="17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b="1" spc="17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</a:t>
            </a:r>
            <a:r>
              <a:rPr lang="ru-RU" b="1" spc="1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получаете,</a:t>
            </a:r>
            <a:r>
              <a:rPr lang="ru-RU" b="1" spc="-34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b="1" spc="13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указанием</a:t>
            </a:r>
            <a:r>
              <a:rPr lang="ru-RU" b="1" spc="13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времени</a:t>
            </a:r>
            <a:r>
              <a:rPr lang="ru-RU" b="1" spc="14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приема.</a:t>
            </a:r>
            <a:r>
              <a:rPr lang="ru-RU" b="1" spc="13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Такой</a:t>
            </a:r>
            <a:r>
              <a:rPr lang="ru-RU" spc="15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дневник</a:t>
            </a:r>
            <a:r>
              <a:rPr lang="ru-RU" spc="13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можно</a:t>
            </a:r>
            <a:r>
              <a:rPr lang="ru-RU" spc="14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взять</a:t>
            </a:r>
            <a:r>
              <a:rPr lang="ru-RU" spc="1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pc="1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собой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</a:t>
            </a:r>
            <a:r>
              <a:rPr lang="ru-RU" spc="1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</a:t>
            </a:r>
            <a:r>
              <a:rPr lang="ru-RU" spc="-34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врачу,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чтобы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точно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назвать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препараты,</a:t>
            </a:r>
            <a:r>
              <a:rPr lang="ru-RU" spc="-2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которые</a:t>
            </a:r>
            <a:r>
              <a:rPr lang="ru-RU" spc="-2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принимаете.</a:t>
            </a:r>
          </a:p>
        </p:txBody>
      </p:sp>
      <p:pic>
        <p:nvPicPr>
          <p:cNvPr id="12" name="Рисунок 11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2725215-2EE5-93B2-C115-93858823B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144" y="49232"/>
            <a:ext cx="1117404" cy="75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18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552E73-2E2F-425F-2C7F-D1D13FC97B2E}"/>
              </a:ext>
            </a:extLst>
          </p:cNvPr>
          <p:cNvSpPr txBox="1"/>
          <p:nvPr/>
        </p:nvSpPr>
        <p:spPr>
          <a:xfrm>
            <a:off x="1228257" y="757941"/>
            <a:ext cx="668748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685" marR="143510" indent="450215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Даже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постоянном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приеме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препаратов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возможно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развитие</a:t>
            </a:r>
            <a:r>
              <a:rPr lang="ru-RU" sz="1400" spc="-33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осложнений. Для того, чтобы максимально их предотвратить, следует знать,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что такие состояния, как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гипертонический криз, нарушение ритма сердца,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интенсивная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физическая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нагрузка,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острое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инфекционное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заболевание,</a:t>
            </a:r>
            <a:r>
              <a:rPr lang="ru-RU" sz="1400" b="1" spc="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избыточное</a:t>
            </a:r>
            <a:r>
              <a:rPr lang="ru-RU" sz="1400" b="1" spc="6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скопление</a:t>
            </a:r>
            <a:r>
              <a:rPr lang="ru-RU" sz="1400" b="1" spc="7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жидкости,</a:t>
            </a:r>
            <a:r>
              <a:rPr lang="ru-RU" sz="1400" b="1" spc="7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нахождение</a:t>
            </a:r>
            <a:r>
              <a:rPr lang="ru-RU" sz="1400" b="1" spc="7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</a:t>
            </a:r>
            <a:r>
              <a:rPr lang="ru-RU" sz="1400" b="1" spc="7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высокогорье</a:t>
            </a:r>
            <a:r>
              <a:rPr lang="ru-RU" sz="1400" b="1" spc="8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могут</a:t>
            </a:r>
            <a:r>
              <a:rPr lang="ru-RU" sz="1400" b="1" spc="7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привести</a:t>
            </a:r>
            <a:r>
              <a:rPr lang="ru-RU" sz="1400" b="1" spc="-34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к</a:t>
            </a:r>
            <a:r>
              <a:rPr lang="ru-RU" sz="1400" b="1" spc="-10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ухудшению</a:t>
            </a:r>
            <a:r>
              <a:rPr lang="ru-RU" sz="1400" b="1" spc="-5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0D828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состояния.</a:t>
            </a:r>
          </a:p>
          <a:p>
            <a:pPr marL="147320" marR="143510" indent="450215" algn="just">
              <a:spcAft>
                <a:spcPts val="0"/>
              </a:spcAft>
            </a:pP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Всем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пациентам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хронической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сердечной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недостаточностью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рекомендовано</a:t>
            </a:r>
            <a:r>
              <a:rPr lang="ru-RU" sz="1400" spc="5" dirty="0"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ежедневное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измерение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артериального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давления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оценку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пульса,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ежедневное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взвешивание,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соблюдение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диеты,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ограничение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соли,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соблюдение профилактических мер при контакте с инфекционным больным</a:t>
            </a:r>
            <a:r>
              <a:rPr lang="ru-RU" sz="1400" b="1" spc="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или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при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эпидемии,</a:t>
            </a:r>
            <a:r>
              <a:rPr lang="ru-RU" sz="1400" b="1" spc="-15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а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также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рациональное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ограничение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физической</a:t>
            </a:r>
            <a:r>
              <a:rPr lang="ru-RU" sz="1400" b="1" spc="-20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ru-RU" sz="1400" b="1" dirty="0">
                <a:solidFill>
                  <a:srgbClr val="F45D3E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нагрузки.</a:t>
            </a:r>
          </a:p>
        </p:txBody>
      </p:sp>
      <p:pic>
        <p:nvPicPr>
          <p:cNvPr id="9" name="Рисунок 8" descr="Изображение выглядит как мультфильм, графическая вставка, иллюстрация, Детское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9EA42671-5A4A-3F38-CD0D-595E1C1292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3" b="94554" l="4263" r="96450">
                        <a14:foregroundMark x1="5763" y1="81167" x2="34375" y2="54229"/>
                        <a14:foregroundMark x1="34375" y1="54229" x2="43375" y2="30012"/>
                        <a14:foregroundMark x1="20600" y1="84818" x2="66738" y2="88016"/>
                        <a14:foregroundMark x1="66738" y1="88016" x2="73225" y2="87789"/>
                        <a14:foregroundMark x1="73225" y1="87789" x2="94500" y2="77517"/>
                        <a14:foregroundMark x1="4613" y1="77950" x2="13863" y2="68894"/>
                        <a14:foregroundMark x1="13863" y1="68894" x2="22713" y2="45730"/>
                        <a14:foregroundMark x1="22713" y1="45730" x2="48338" y2="25124"/>
                        <a14:foregroundMark x1="48338" y1="25124" x2="54950" y2="42781"/>
                        <a14:foregroundMark x1="54950" y1="42781" x2="65738" y2="45380"/>
                        <a14:foregroundMark x1="65738" y1="45380" x2="75700" y2="42616"/>
                        <a14:foregroundMark x1="75700" y1="42616" x2="82463" y2="54538"/>
                        <a14:foregroundMark x1="82463" y1="54538" x2="84038" y2="64728"/>
                        <a14:foregroundMark x1="84038" y1="64728" x2="92263" y2="71452"/>
                        <a14:foregroundMark x1="92263" y1="71452" x2="95000" y2="81477"/>
                        <a14:foregroundMark x1="95000" y1="81477" x2="62575" y2="92471"/>
                        <a14:foregroundMark x1="62575" y1="92471" x2="18850" y2="87026"/>
                        <a14:foregroundMark x1="18850" y1="87026" x2="4788" y2="80652"/>
                        <a14:foregroundMark x1="4788" y1="80652" x2="4263" y2="77228"/>
                        <a14:foregroundMark x1="28900" y1="91502" x2="36563" y2="92306"/>
                        <a14:foregroundMark x1="36563" y1="92306" x2="68275" y2="91481"/>
                        <a14:foregroundMark x1="68275" y1="91481" x2="76138" y2="91667"/>
                        <a14:foregroundMark x1="76138" y1="91667" x2="76138" y2="91502"/>
                        <a14:foregroundMark x1="31100" y1="93544" x2="54138" y2="94575"/>
                        <a14:foregroundMark x1="54138" y1="94575" x2="75250" y2="92677"/>
                        <a14:foregroundMark x1="96013" y1="81745" x2="96450" y2="75784"/>
                      </a14:backgroundRemoval>
                    </a14:imgEffect>
                  </a14:imgLayer>
                </a14:imgProps>
              </a:ext>
            </a:extLst>
          </a:blip>
          <a:srcRect l="2259" t="15301" r="2259" b="4754"/>
          <a:stretch/>
        </p:blipFill>
        <p:spPr>
          <a:xfrm>
            <a:off x="3050497" y="3599512"/>
            <a:ext cx="3043005" cy="1543988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776E928-F9B1-F061-BC7C-4279792AC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75" y="4174762"/>
            <a:ext cx="1245690" cy="84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75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DCF4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63"/>
          <p:cNvSpPr txBox="1">
            <a:spLocks noGrp="1"/>
          </p:cNvSpPr>
          <p:nvPr>
            <p:ph type="title"/>
          </p:nvPr>
        </p:nvSpPr>
        <p:spPr>
          <a:xfrm>
            <a:off x="2348181" y="2505688"/>
            <a:ext cx="4375991" cy="95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>
                <a:latin typeface="Fira Sans Extra Condensed" panose="020B0503050000020004" pitchFamily="34" charset="0"/>
                <a:ea typeface="Lato ExtraBold" panose="020F0502020204030204" pitchFamily="34" charset="0"/>
                <a:cs typeface="Lato ExtraBold" panose="020F0502020204030204" pitchFamily="34" charset="0"/>
              </a:rPr>
              <a:t>Спасибо!</a:t>
            </a:r>
            <a:endParaRPr sz="8800" dirty="0">
              <a:latin typeface="Fira Sans Extra Condensed" panose="020B0503050000020004" pitchFamily="34" charset="0"/>
              <a:ea typeface="Lato ExtraBold" panose="020F0502020204030204" pitchFamily="34" charset="0"/>
              <a:cs typeface="Lato ExtraBold" panose="020F0502020204030204" pitchFamily="34" charset="0"/>
            </a:endParaRPr>
          </a:p>
        </p:txBody>
      </p:sp>
      <p:grpSp>
        <p:nvGrpSpPr>
          <p:cNvPr id="2203" name="Google Shape;2203;p63"/>
          <p:cNvGrpSpPr/>
          <p:nvPr/>
        </p:nvGrpSpPr>
        <p:grpSpPr>
          <a:xfrm>
            <a:off x="1405575" y="1901513"/>
            <a:ext cx="451641" cy="1340475"/>
            <a:chOff x="9385150" y="1954263"/>
            <a:chExt cx="451641" cy="1340475"/>
          </a:xfrm>
        </p:grpSpPr>
        <p:grpSp>
          <p:nvGrpSpPr>
            <p:cNvPr id="2204" name="Google Shape;2204;p63"/>
            <p:cNvGrpSpPr/>
            <p:nvPr/>
          </p:nvGrpSpPr>
          <p:grpSpPr>
            <a:xfrm>
              <a:off x="9589683" y="1954263"/>
              <a:ext cx="42575" cy="1340475"/>
              <a:chOff x="9703875" y="1954263"/>
              <a:chExt cx="42575" cy="1340475"/>
            </a:xfrm>
          </p:grpSpPr>
          <p:sp>
            <p:nvSpPr>
              <p:cNvPr id="2205" name="Google Shape;2205;p63"/>
              <p:cNvSpPr/>
              <p:nvPr/>
            </p:nvSpPr>
            <p:spPr>
              <a:xfrm rot="10800000">
                <a:off x="970387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96"/>
                      <a:pt x="0" y="852"/>
                    </a:cubicBezTo>
                    <a:cubicBezTo>
                      <a:pt x="0" y="1308"/>
                      <a:pt x="395" y="1672"/>
                      <a:pt x="851" y="1672"/>
                    </a:cubicBezTo>
                    <a:cubicBezTo>
                      <a:pt x="1307" y="1672"/>
                      <a:pt x="1702" y="1308"/>
                      <a:pt x="1702" y="852"/>
                    </a:cubicBezTo>
                    <a:cubicBezTo>
                      <a:pt x="1702" y="39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63"/>
              <p:cNvSpPr/>
              <p:nvPr/>
            </p:nvSpPr>
            <p:spPr>
              <a:xfrm rot="10800000">
                <a:off x="970387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96"/>
                      <a:pt x="0" y="852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2"/>
                    </a:cubicBezTo>
                    <a:cubicBezTo>
                      <a:pt x="1702" y="396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63"/>
              <p:cNvSpPr/>
              <p:nvPr/>
            </p:nvSpPr>
            <p:spPr>
              <a:xfrm rot="10800000">
                <a:off x="970387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95"/>
                      <a:pt x="0" y="851"/>
                    </a:cubicBezTo>
                    <a:cubicBezTo>
                      <a:pt x="0" y="1307"/>
                      <a:pt x="395" y="1672"/>
                      <a:pt x="851" y="1672"/>
                    </a:cubicBezTo>
                    <a:cubicBezTo>
                      <a:pt x="1307" y="1672"/>
                      <a:pt x="1702" y="1307"/>
                      <a:pt x="1702" y="851"/>
                    </a:cubicBezTo>
                    <a:cubicBezTo>
                      <a:pt x="1702" y="33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63"/>
              <p:cNvSpPr/>
              <p:nvPr/>
            </p:nvSpPr>
            <p:spPr>
              <a:xfrm rot="10800000">
                <a:off x="9703875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5" y="1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63"/>
              <p:cNvSpPr/>
              <p:nvPr/>
            </p:nvSpPr>
            <p:spPr>
              <a:xfrm rot="10800000">
                <a:off x="970387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63"/>
              <p:cNvSpPr/>
              <p:nvPr/>
            </p:nvSpPr>
            <p:spPr>
              <a:xfrm rot="10800000">
                <a:off x="970387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1" y="0"/>
                    </a:moveTo>
                    <a:cubicBezTo>
                      <a:pt x="395" y="0"/>
                      <a:pt x="0" y="365"/>
                      <a:pt x="0" y="821"/>
                    </a:cubicBezTo>
                    <a:cubicBezTo>
                      <a:pt x="0" y="1277"/>
                      <a:pt x="395" y="1672"/>
                      <a:pt x="851" y="1672"/>
                    </a:cubicBezTo>
                    <a:cubicBezTo>
                      <a:pt x="1307" y="1672"/>
                      <a:pt x="1702" y="1277"/>
                      <a:pt x="1702" y="821"/>
                    </a:cubicBezTo>
                    <a:cubicBezTo>
                      <a:pt x="170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63"/>
              <p:cNvSpPr/>
              <p:nvPr/>
            </p:nvSpPr>
            <p:spPr>
              <a:xfrm rot="10800000">
                <a:off x="9703875" y="1954263"/>
                <a:ext cx="42575" cy="418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4" extrusionOk="0">
                    <a:moveTo>
                      <a:pt x="904" y="0"/>
                    </a:moveTo>
                    <a:cubicBezTo>
                      <a:pt x="887" y="0"/>
                      <a:pt x="869" y="1"/>
                      <a:pt x="851" y="2"/>
                    </a:cubicBezTo>
                    <a:cubicBezTo>
                      <a:pt x="395" y="2"/>
                      <a:pt x="0" y="367"/>
                      <a:pt x="0" y="822"/>
                    </a:cubicBezTo>
                    <a:cubicBezTo>
                      <a:pt x="0" y="1278"/>
                      <a:pt x="395" y="1674"/>
                      <a:pt x="851" y="1674"/>
                    </a:cubicBezTo>
                    <a:cubicBezTo>
                      <a:pt x="1307" y="1674"/>
                      <a:pt x="1702" y="1278"/>
                      <a:pt x="1702" y="822"/>
                    </a:cubicBezTo>
                    <a:cubicBezTo>
                      <a:pt x="1702" y="355"/>
                      <a:pt x="1337" y="0"/>
                      <a:pt x="9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2" name="Google Shape;2212;p63"/>
            <p:cNvGrpSpPr/>
            <p:nvPr/>
          </p:nvGrpSpPr>
          <p:grpSpPr>
            <a:xfrm>
              <a:off x="9487417" y="1954263"/>
              <a:ext cx="42575" cy="1340475"/>
              <a:chOff x="9544525" y="1954263"/>
              <a:chExt cx="42575" cy="1340475"/>
            </a:xfrm>
          </p:grpSpPr>
          <p:sp>
            <p:nvSpPr>
              <p:cNvPr id="2213" name="Google Shape;2213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5" name="Google Shape;2215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6" name="Google Shape;2216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8" name="Google Shape;2218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9" name="Google Shape;2219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0" name="Google Shape;2220;p63"/>
            <p:cNvGrpSpPr/>
            <p:nvPr/>
          </p:nvGrpSpPr>
          <p:grpSpPr>
            <a:xfrm>
              <a:off x="9385150" y="1954263"/>
              <a:ext cx="42575" cy="1340475"/>
              <a:chOff x="9385150" y="1954263"/>
              <a:chExt cx="42575" cy="1340475"/>
            </a:xfrm>
          </p:grpSpPr>
          <p:sp>
            <p:nvSpPr>
              <p:cNvPr id="2221" name="Google Shape;2221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2" name="Google Shape;2222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7" name="Google Shape;2227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8" name="Google Shape;2228;p63"/>
            <p:cNvGrpSpPr/>
            <p:nvPr/>
          </p:nvGrpSpPr>
          <p:grpSpPr>
            <a:xfrm>
              <a:off x="9794216" y="1954263"/>
              <a:ext cx="42575" cy="1340475"/>
              <a:chOff x="9544525" y="1954263"/>
              <a:chExt cx="42575" cy="1340475"/>
            </a:xfrm>
          </p:grpSpPr>
          <p:sp>
            <p:nvSpPr>
              <p:cNvPr id="2229" name="Google Shape;2229;p63"/>
              <p:cNvSpPr/>
              <p:nvPr/>
            </p:nvSpPr>
            <p:spPr>
              <a:xfrm rot="10800000">
                <a:off x="9544525" y="325291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5"/>
                      <a:pt x="1" y="852"/>
                    </a:cubicBezTo>
                    <a:cubicBezTo>
                      <a:pt x="1" y="1308"/>
                      <a:pt x="396" y="1672"/>
                      <a:pt x="852" y="1672"/>
                    </a:cubicBezTo>
                    <a:cubicBezTo>
                      <a:pt x="1308" y="1672"/>
                      <a:pt x="1703" y="1308"/>
                      <a:pt x="1703" y="852"/>
                    </a:cubicBezTo>
                    <a:cubicBezTo>
                      <a:pt x="1703" y="365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63"/>
              <p:cNvSpPr/>
              <p:nvPr/>
            </p:nvSpPr>
            <p:spPr>
              <a:xfrm rot="10800000">
                <a:off x="9544525" y="303633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63"/>
              <p:cNvSpPr/>
              <p:nvPr/>
            </p:nvSpPr>
            <p:spPr>
              <a:xfrm rot="10800000">
                <a:off x="9544525" y="281978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51"/>
                    </a:cubicBezTo>
                    <a:cubicBezTo>
                      <a:pt x="1" y="1307"/>
                      <a:pt x="396" y="1672"/>
                      <a:pt x="852" y="1672"/>
                    </a:cubicBezTo>
                    <a:cubicBezTo>
                      <a:pt x="1308" y="1672"/>
                      <a:pt x="1703" y="1307"/>
                      <a:pt x="1703" y="85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63"/>
              <p:cNvSpPr/>
              <p:nvPr/>
            </p:nvSpPr>
            <p:spPr>
              <a:xfrm rot="10800000">
                <a:off x="9544525" y="2603963"/>
                <a:ext cx="41800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3" name="Google Shape;2233;p63"/>
              <p:cNvSpPr/>
              <p:nvPr/>
            </p:nvSpPr>
            <p:spPr>
              <a:xfrm rot="10800000">
                <a:off x="9544525" y="2387388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4" name="Google Shape;2234;p63"/>
              <p:cNvSpPr/>
              <p:nvPr/>
            </p:nvSpPr>
            <p:spPr>
              <a:xfrm rot="10800000">
                <a:off x="9544525" y="2170838"/>
                <a:ext cx="4257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2" extrusionOk="0">
                    <a:moveTo>
                      <a:pt x="852" y="0"/>
                    </a:moveTo>
                    <a:cubicBezTo>
                      <a:pt x="396" y="0"/>
                      <a:pt x="1" y="365"/>
                      <a:pt x="1" y="821"/>
                    </a:cubicBezTo>
                    <a:cubicBezTo>
                      <a:pt x="1" y="1277"/>
                      <a:pt x="396" y="1672"/>
                      <a:pt x="852" y="1672"/>
                    </a:cubicBezTo>
                    <a:cubicBezTo>
                      <a:pt x="1308" y="1672"/>
                      <a:pt x="1703" y="1277"/>
                      <a:pt x="1703" y="821"/>
                    </a:cubicBezTo>
                    <a:cubicBezTo>
                      <a:pt x="1703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5" name="Google Shape;2235;p63"/>
              <p:cNvSpPr/>
              <p:nvPr/>
            </p:nvSpPr>
            <p:spPr>
              <a:xfrm rot="10800000">
                <a:off x="9544525" y="19542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2" y="1"/>
                    </a:moveTo>
                    <a:cubicBezTo>
                      <a:pt x="396" y="1"/>
                      <a:pt x="1" y="366"/>
                      <a:pt x="1" y="821"/>
                    </a:cubicBezTo>
                    <a:cubicBezTo>
                      <a:pt x="1" y="1277"/>
                      <a:pt x="396" y="1673"/>
                      <a:pt x="852" y="1673"/>
                    </a:cubicBezTo>
                    <a:cubicBezTo>
                      <a:pt x="1308" y="1673"/>
                      <a:pt x="1703" y="1277"/>
                      <a:pt x="1703" y="821"/>
                    </a:cubicBezTo>
                    <a:cubicBezTo>
                      <a:pt x="1703" y="366"/>
                      <a:pt x="1308" y="1"/>
                      <a:pt x="8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6" name="Google Shape;2236;p63"/>
            <p:cNvGrpSpPr/>
            <p:nvPr/>
          </p:nvGrpSpPr>
          <p:grpSpPr>
            <a:xfrm>
              <a:off x="9691950" y="1954263"/>
              <a:ext cx="42575" cy="1340475"/>
              <a:chOff x="9385150" y="1954263"/>
              <a:chExt cx="42575" cy="1340475"/>
            </a:xfrm>
          </p:grpSpPr>
          <p:sp>
            <p:nvSpPr>
              <p:cNvPr id="2237" name="Google Shape;2237;p63"/>
              <p:cNvSpPr/>
              <p:nvPr/>
            </p:nvSpPr>
            <p:spPr>
              <a:xfrm rot="10800000">
                <a:off x="9385900" y="325291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52"/>
                    </a:cubicBezTo>
                    <a:cubicBezTo>
                      <a:pt x="0" y="1308"/>
                      <a:pt x="396" y="1672"/>
                      <a:pt x="851" y="1672"/>
                    </a:cubicBezTo>
                    <a:cubicBezTo>
                      <a:pt x="1307" y="1672"/>
                      <a:pt x="1672" y="1308"/>
                      <a:pt x="1672" y="852"/>
                    </a:cubicBezTo>
                    <a:cubicBezTo>
                      <a:pt x="1672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63"/>
              <p:cNvSpPr/>
              <p:nvPr/>
            </p:nvSpPr>
            <p:spPr>
              <a:xfrm rot="10800000">
                <a:off x="9385900" y="303633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63"/>
              <p:cNvSpPr/>
              <p:nvPr/>
            </p:nvSpPr>
            <p:spPr>
              <a:xfrm rot="10800000">
                <a:off x="9385900" y="281978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51"/>
                    </a:cubicBezTo>
                    <a:cubicBezTo>
                      <a:pt x="0" y="1307"/>
                      <a:pt x="396" y="1672"/>
                      <a:pt x="851" y="1672"/>
                    </a:cubicBezTo>
                    <a:cubicBezTo>
                      <a:pt x="1307" y="1672"/>
                      <a:pt x="1672" y="1307"/>
                      <a:pt x="1672" y="85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63"/>
              <p:cNvSpPr/>
              <p:nvPr/>
            </p:nvSpPr>
            <p:spPr>
              <a:xfrm rot="10800000">
                <a:off x="9385150" y="2603963"/>
                <a:ext cx="4257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673" extrusionOk="0">
                    <a:moveTo>
                      <a:pt x="851" y="1"/>
                    </a:moveTo>
                    <a:cubicBezTo>
                      <a:pt x="396" y="1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703" y="1277"/>
                      <a:pt x="1703" y="821"/>
                    </a:cubicBezTo>
                    <a:cubicBezTo>
                      <a:pt x="1703" y="365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63"/>
              <p:cNvSpPr/>
              <p:nvPr/>
            </p:nvSpPr>
            <p:spPr>
              <a:xfrm rot="10800000">
                <a:off x="9385900" y="2387388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63"/>
              <p:cNvSpPr/>
              <p:nvPr/>
            </p:nvSpPr>
            <p:spPr>
              <a:xfrm rot="10800000">
                <a:off x="9385900" y="2170838"/>
                <a:ext cx="418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2" extrusionOk="0">
                    <a:moveTo>
                      <a:pt x="851" y="0"/>
                    </a:moveTo>
                    <a:cubicBezTo>
                      <a:pt x="396" y="0"/>
                      <a:pt x="0" y="365"/>
                      <a:pt x="0" y="821"/>
                    </a:cubicBezTo>
                    <a:cubicBezTo>
                      <a:pt x="0" y="1277"/>
                      <a:pt x="396" y="1672"/>
                      <a:pt x="851" y="1672"/>
                    </a:cubicBezTo>
                    <a:cubicBezTo>
                      <a:pt x="1307" y="1672"/>
                      <a:pt x="1672" y="1277"/>
                      <a:pt x="1672" y="821"/>
                    </a:cubicBezTo>
                    <a:cubicBezTo>
                      <a:pt x="1672" y="365"/>
                      <a:pt x="1307" y="0"/>
                      <a:pt x="8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63"/>
              <p:cNvSpPr/>
              <p:nvPr/>
            </p:nvSpPr>
            <p:spPr>
              <a:xfrm rot="10800000">
                <a:off x="9385900" y="1954263"/>
                <a:ext cx="418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1" y="1"/>
                    </a:moveTo>
                    <a:cubicBezTo>
                      <a:pt x="396" y="1"/>
                      <a:pt x="0" y="366"/>
                      <a:pt x="0" y="821"/>
                    </a:cubicBezTo>
                    <a:cubicBezTo>
                      <a:pt x="0" y="1277"/>
                      <a:pt x="396" y="1673"/>
                      <a:pt x="851" y="1673"/>
                    </a:cubicBezTo>
                    <a:cubicBezTo>
                      <a:pt x="1307" y="1673"/>
                      <a:pt x="1672" y="1277"/>
                      <a:pt x="1672" y="821"/>
                    </a:cubicBezTo>
                    <a:cubicBezTo>
                      <a:pt x="1672" y="366"/>
                      <a:pt x="1307" y="1"/>
                      <a:pt x="8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244" name="Google Shape;224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7164634" y="3561947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5" name="Google Shape;224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99999">
            <a:off x="8086071" y="2428522"/>
            <a:ext cx="321896" cy="3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6" name="Google Shape;224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88042" flipH="1">
            <a:off x="819599" y="4179065"/>
            <a:ext cx="726133" cy="67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7" name="Google Shape;2247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03">
            <a:off x="830683" y="838099"/>
            <a:ext cx="520854" cy="48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288067">
            <a:off x="6852640" y="2515000"/>
            <a:ext cx="417472" cy="38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9" name="Google Shape;224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0">
            <a:off x="4062653" y="323119"/>
            <a:ext cx="1018695" cy="94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Графика, графический дизайн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F6E82948-CC4B-46D7-8E24-A6586A8F2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608" y="1339200"/>
            <a:ext cx="1472784" cy="995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eart &amp; Lungs Diagnostic Center by Slidesgo">
  <a:themeElements>
    <a:clrScheme name="Simple Light">
      <a:dk1>
        <a:srgbClr val="333333"/>
      </a:dk1>
      <a:lt1>
        <a:srgbClr val="FFFFFF"/>
      </a:lt1>
      <a:dk2>
        <a:srgbClr val="595959"/>
      </a:dk2>
      <a:lt2>
        <a:srgbClr val="EEEEEE"/>
      </a:lt2>
      <a:accent1>
        <a:srgbClr val="F45D3E"/>
      </a:accent1>
      <a:accent2>
        <a:srgbClr val="0D828E"/>
      </a:accent2>
      <a:accent3>
        <a:srgbClr val="D2F9F8"/>
      </a:accent3>
      <a:accent4>
        <a:srgbClr val="FFAB40"/>
      </a:accent4>
      <a:accent5>
        <a:srgbClr val="A2EAE6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1753</Words>
  <Application>Microsoft Office PowerPoint</Application>
  <PresentationFormat>Экран (16:9)</PresentationFormat>
  <Paragraphs>74</Paragraphs>
  <Slides>21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Lato</vt:lpstr>
      <vt:lpstr>Open Sans</vt:lpstr>
      <vt:lpstr>Fira Sans Extra Condensed</vt:lpstr>
      <vt:lpstr>Francois One</vt:lpstr>
      <vt:lpstr>Roboto Slab</vt:lpstr>
      <vt:lpstr>Lexend</vt:lpstr>
      <vt:lpstr>Times New Roman</vt:lpstr>
      <vt:lpstr>Roboto</vt:lpstr>
      <vt:lpstr>Arial</vt:lpstr>
      <vt:lpstr>Heart &amp; Lungs Diagnostic Center by Slidesgo</vt:lpstr>
      <vt:lpstr>Школа пациентов с хронической сердечной недостаточностью (ХСН)</vt:lpstr>
      <vt:lpstr>2 занятие</vt:lpstr>
      <vt:lpstr>Вводная часть</vt:lpstr>
      <vt:lpstr>Вводная часть</vt:lpstr>
      <vt:lpstr>Группы препаратов для лечения ХСН </vt:lpstr>
      <vt:lpstr>Группы препаратов для лечения ХСН </vt:lpstr>
      <vt:lpstr>Группы препаратов для лечения ХСН </vt:lpstr>
      <vt:lpstr>Группы препаратов для лечения ХСН </vt:lpstr>
      <vt:lpstr>Группы препаратов для лечения ХСН </vt:lpstr>
      <vt:lpstr>Определение частоты сердечных сокращений</vt:lpstr>
      <vt:lpstr>Определение частоты сердечных сокращений</vt:lpstr>
      <vt:lpstr>Измерение артериального давления</vt:lpstr>
      <vt:lpstr>Измерение диуреза</vt:lpstr>
      <vt:lpstr>Измерение диуреза</vt:lpstr>
      <vt:lpstr>Алгоритм определения суточного диуреза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пациентов с хронической сердечной недостаточностью</dc:title>
  <cp:lastModifiedBy>Антон Шаклеин</cp:lastModifiedBy>
  <cp:revision>5</cp:revision>
  <dcterms:modified xsi:type="dcterms:W3CDTF">2023-11-24T06:56:33Z</dcterms:modified>
</cp:coreProperties>
</file>