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7"/>
  </p:notesMasterIdLst>
  <p:sldIdLst>
    <p:sldId id="256" r:id="rId2"/>
    <p:sldId id="257" r:id="rId3"/>
    <p:sldId id="307" r:id="rId4"/>
    <p:sldId id="259" r:id="rId5"/>
    <p:sldId id="261" r:id="rId6"/>
    <p:sldId id="262" r:id="rId7"/>
    <p:sldId id="267" r:id="rId8"/>
    <p:sldId id="260" r:id="rId9"/>
    <p:sldId id="263" r:id="rId10"/>
    <p:sldId id="264" r:id="rId11"/>
    <p:sldId id="308" r:id="rId12"/>
    <p:sldId id="270" r:id="rId13"/>
    <p:sldId id="271" r:id="rId14"/>
    <p:sldId id="274" r:id="rId15"/>
    <p:sldId id="275" r:id="rId16"/>
    <p:sldId id="276" r:id="rId17"/>
    <p:sldId id="277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285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Fira Sans Extra Condensed" panose="020B0503050000020004" pitchFamily="34" charset="0"/>
      <p:regular r:id="rId32"/>
      <p:bold r:id="rId33"/>
    </p:embeddedFont>
    <p:embeddedFont>
      <p:font typeface="Francois One" panose="020B0604020202020204" charset="0"/>
      <p:regular r:id="rId34"/>
    </p:embeddedFon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Lexend" panose="020B0604020202020204" charset="0"/>
      <p:regular r:id="rId39"/>
      <p:bold r:id="rId40"/>
    </p:embeddedFont>
    <p:embeddedFont>
      <p:font typeface="Open Sans" panose="020B0606030504020204" pitchFamily="34" charset="0"/>
      <p:regular r:id="rId41"/>
      <p:bold r:id="rId42"/>
      <p:italic r:id="rId43"/>
      <p:boldItalic r:id="rId44"/>
    </p:embeddedFont>
    <p:embeddedFont>
      <p:font typeface="Roboto" panose="02000000000000000000" pitchFamily="2" charset="0"/>
      <p:regular r:id="rId45"/>
      <p:bold r:id="rId46"/>
      <p:italic r:id="rId47"/>
      <p:boldItalic r:id="rId48"/>
    </p:embeddedFont>
    <p:embeddedFont>
      <p:font typeface="Roboto Slab" pitchFamily="2" charset="0"/>
      <p:regular r:id="rId49"/>
      <p:bold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5D3E"/>
    <a:srgbClr val="0D8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980ACC-9184-45DC-8B93-DB4BBB1AAB66}">
  <a:tblStyle styleId="{41980ACC-9184-45DC-8B93-DB4BBB1AAB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f9aeef63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f9aeef63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754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65ebaeb8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65ebaeb8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gf65ebaeb8f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0" name="Google Shape;1440;gf65ebaeb8f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f3748ab997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f3748ab997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f65ebaeb8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f65ebaeb8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3748ab997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3748ab997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f65ebaeb8f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8" name="Google Shape;1578;gf65ebaeb8f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f660e70deb_1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7" name="Google Shape;1717;gf660e70deb_1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gf65ebaeb8f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9" name="Google Shape;1729;gf65ebaeb8f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f65ebaeb8f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f65ebaeb8f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f65ebaeb8f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9" name="Google Shape;1839;gf65ebaeb8f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gf3748ab997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9" name="Google Shape;2189;gf3748ab997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87175" y="1918869"/>
            <a:ext cx="5950500" cy="13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336513" y="3354601"/>
            <a:ext cx="4901100" cy="2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0">
            <a:off x="-572031" y="-160228"/>
            <a:ext cx="3541804" cy="481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00000">
            <a:off x="-177837" y="45096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992384" y="40658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441906" y="17099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7">
            <a:off x="-48992" y="3761283"/>
            <a:ext cx="1491514" cy="13901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2"/>
          <p:cNvGrpSpPr/>
          <p:nvPr/>
        </p:nvGrpSpPr>
        <p:grpSpPr>
          <a:xfrm>
            <a:off x="8692350" y="1901500"/>
            <a:ext cx="451641" cy="1340475"/>
            <a:chOff x="9385150" y="1954263"/>
            <a:chExt cx="451641" cy="1340475"/>
          </a:xfrm>
        </p:grpSpPr>
        <p:grpSp>
          <p:nvGrpSpPr>
            <p:cNvPr id="17" name="Google Shape;17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8" name="Google Shape;18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25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6" name="Google Shape;26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33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4" name="Google Shape;34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41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42" name="Google Shape;42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" name="Google Shape;49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50" name="Google Shape;50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57;p2"/>
          <p:cNvGrpSpPr/>
          <p:nvPr/>
        </p:nvGrpSpPr>
        <p:grpSpPr>
          <a:xfrm>
            <a:off x="4346175" y="-577662"/>
            <a:ext cx="451641" cy="1340475"/>
            <a:chOff x="9385150" y="1954263"/>
            <a:chExt cx="451641" cy="1340475"/>
          </a:xfrm>
        </p:grpSpPr>
        <p:grpSp>
          <p:nvGrpSpPr>
            <p:cNvPr id="58" name="Google Shape;58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59" name="Google Shape;59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67" name="Google Shape;67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75" name="Google Shape;75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83" name="Google Shape;83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" name="Google Shape;90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91" name="Google Shape;91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98" name="Google Shape;9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4411059" y="495922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99987" flipH="1">
            <a:off x="7646069" y="275729"/>
            <a:ext cx="535946" cy="5002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"/>
          <p:cNvGrpSpPr/>
          <p:nvPr/>
        </p:nvGrpSpPr>
        <p:grpSpPr>
          <a:xfrm>
            <a:off x="2006038" y="3803013"/>
            <a:ext cx="451641" cy="1340475"/>
            <a:chOff x="9385150" y="1954263"/>
            <a:chExt cx="451641" cy="1340475"/>
          </a:xfrm>
        </p:grpSpPr>
        <p:grpSp>
          <p:nvGrpSpPr>
            <p:cNvPr id="101" name="Google Shape;101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02" name="Google Shape;102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" name="Google Shape;109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110" name="Google Shape;110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7" name="Google Shape;117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118" name="Google Shape;118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" name="Google Shape;125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126" name="Google Shape;126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3" name="Google Shape;133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134" name="Google Shape;134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2421700" y="2845788"/>
            <a:ext cx="5347200" cy="101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3" name="Google Shape;143;p3"/>
          <p:cNvSpPr txBox="1">
            <a:spLocks noGrp="1"/>
          </p:cNvSpPr>
          <p:nvPr>
            <p:ph type="title" idx="2" hasCustomPrompt="1"/>
          </p:nvPr>
        </p:nvSpPr>
        <p:spPr>
          <a:xfrm>
            <a:off x="6573700" y="1657675"/>
            <a:ext cx="978000" cy="9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"/>
          <p:cNvSpPr txBox="1">
            <a:spLocks noGrp="1"/>
          </p:cNvSpPr>
          <p:nvPr>
            <p:ph type="subTitle" idx="1"/>
          </p:nvPr>
        </p:nvSpPr>
        <p:spPr>
          <a:xfrm>
            <a:off x="2420638" y="4032738"/>
            <a:ext cx="5349300" cy="2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45" name="Google Shape;14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500000" flipH="1">
            <a:off x="9000090" y="182256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9999" flipH="1">
            <a:off x="-170130" y="40658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9999" flipH="1">
            <a:off x="85145" y="-12917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88067">
            <a:off x="8303840" y="3709025"/>
            <a:ext cx="417472" cy="3896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3"/>
          <p:cNvGrpSpPr/>
          <p:nvPr/>
        </p:nvGrpSpPr>
        <p:grpSpPr>
          <a:xfrm>
            <a:off x="8204950" y="0"/>
            <a:ext cx="451641" cy="1340475"/>
            <a:chOff x="9385150" y="1954263"/>
            <a:chExt cx="451641" cy="1340475"/>
          </a:xfrm>
        </p:grpSpPr>
        <p:grpSp>
          <p:nvGrpSpPr>
            <p:cNvPr id="150" name="Google Shape;150;p3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51" name="Google Shape;151;p3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" name="Google Shape;158;p3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159" name="Google Shape;159;p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" name="Google Shape;166;p3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167" name="Google Shape;167;p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3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175" name="Google Shape;175;p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" name="Google Shape;182;p3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183" name="Google Shape;183;p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"/>
          <p:cNvSpPr txBox="1">
            <a:spLocks noGrp="1"/>
          </p:cNvSpPr>
          <p:nvPr>
            <p:ph type="subTitle" idx="1"/>
          </p:nvPr>
        </p:nvSpPr>
        <p:spPr>
          <a:xfrm>
            <a:off x="713225" y="1444725"/>
            <a:ext cx="7717500" cy="31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9pPr>
          </a:lstStyle>
          <a:p>
            <a:endParaRPr/>
          </a:p>
        </p:txBody>
      </p:sp>
      <p:grpSp>
        <p:nvGrpSpPr>
          <p:cNvPr id="193" name="Google Shape;193;p4"/>
          <p:cNvGrpSpPr/>
          <p:nvPr/>
        </p:nvGrpSpPr>
        <p:grpSpPr>
          <a:xfrm>
            <a:off x="8430725" y="1996213"/>
            <a:ext cx="451641" cy="1340475"/>
            <a:chOff x="9385150" y="1954263"/>
            <a:chExt cx="451641" cy="1340475"/>
          </a:xfrm>
        </p:grpSpPr>
        <p:grpSp>
          <p:nvGrpSpPr>
            <p:cNvPr id="194" name="Google Shape;194;p4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95" name="Google Shape;195;p4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" name="Google Shape;202;p4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03" name="Google Shape;203;p4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" name="Google Shape;210;p4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211" name="Google Shape;211;p4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8" name="Google Shape;218;p4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219" name="Google Shape;219;p4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4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6" name="Google Shape;226;p4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227" name="Google Shape;227;p4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4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4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4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"/>
          <p:cNvSpPr txBox="1">
            <a:spLocks noGrp="1"/>
          </p:cNvSpPr>
          <p:nvPr>
            <p:ph type="title"/>
          </p:nvPr>
        </p:nvSpPr>
        <p:spPr>
          <a:xfrm>
            <a:off x="4288625" y="933300"/>
            <a:ext cx="4134000" cy="40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"/>
          <p:cNvSpPr txBox="1">
            <a:spLocks noGrp="1"/>
          </p:cNvSpPr>
          <p:nvPr>
            <p:ph type="title" idx="2"/>
          </p:nvPr>
        </p:nvSpPr>
        <p:spPr>
          <a:xfrm>
            <a:off x="4296776" y="2826600"/>
            <a:ext cx="4134000" cy="53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5"/>
          <p:cNvSpPr txBox="1">
            <a:spLocks noGrp="1"/>
          </p:cNvSpPr>
          <p:nvPr>
            <p:ph type="subTitle" idx="1"/>
          </p:nvPr>
        </p:nvSpPr>
        <p:spPr>
          <a:xfrm>
            <a:off x="4299053" y="3391002"/>
            <a:ext cx="3145500" cy="102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subTitle" idx="3"/>
          </p:nvPr>
        </p:nvSpPr>
        <p:spPr>
          <a:xfrm>
            <a:off x="4288625" y="1420200"/>
            <a:ext cx="31413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39" name="Google Shape;23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9">
            <a:off x="8682172" y="480685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87">
            <a:off x="8651130" y="1683995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38076" y="46547"/>
            <a:ext cx="410087" cy="382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9">
            <a:off x="141331" y="1777704"/>
            <a:ext cx="321896" cy="300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6"/>
          <p:cNvGrpSpPr/>
          <p:nvPr/>
        </p:nvGrpSpPr>
        <p:grpSpPr>
          <a:xfrm>
            <a:off x="8612900" y="3380513"/>
            <a:ext cx="451641" cy="1340475"/>
            <a:chOff x="9385150" y="1954263"/>
            <a:chExt cx="451641" cy="1340475"/>
          </a:xfrm>
        </p:grpSpPr>
        <p:grpSp>
          <p:nvGrpSpPr>
            <p:cNvPr id="245" name="Google Shape;245;p6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246" name="Google Shape;246;p6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6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54" name="Google Shape;254;p6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6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6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" name="Google Shape;261;p6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262" name="Google Shape;262;p6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6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6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6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9" name="Google Shape;269;p6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270" name="Google Shape;270;p6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6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6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6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7" name="Google Shape;277;p6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278" name="Google Shape;278;p6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6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6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85" name="Google Shape;28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87">
            <a:off x="445244" y="2893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0">
            <a:off x="6847153" y="-393006"/>
            <a:ext cx="1018695" cy="94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9">
            <a:off x="8506309" y="1307147"/>
            <a:ext cx="321896" cy="3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7"/>
          <p:cNvSpPr txBox="1">
            <a:spLocks noGrp="1"/>
          </p:cNvSpPr>
          <p:nvPr>
            <p:ph type="subTitle" idx="1"/>
          </p:nvPr>
        </p:nvSpPr>
        <p:spPr>
          <a:xfrm>
            <a:off x="963000" y="1678950"/>
            <a:ext cx="4285800" cy="228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91" name="Google Shape;291;p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92" name="Google Shape;292;p7"/>
          <p:cNvGrpSpPr/>
          <p:nvPr/>
        </p:nvGrpSpPr>
        <p:grpSpPr>
          <a:xfrm>
            <a:off x="261588" y="3959238"/>
            <a:ext cx="451641" cy="1340475"/>
            <a:chOff x="9385150" y="1954263"/>
            <a:chExt cx="451641" cy="1340475"/>
          </a:xfrm>
        </p:grpSpPr>
        <p:grpSp>
          <p:nvGrpSpPr>
            <p:cNvPr id="293" name="Google Shape;293;p7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294" name="Google Shape;294;p7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7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7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7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7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7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7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1" name="Google Shape;301;p7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302" name="Google Shape;302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9" name="Google Shape;309;p7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10" name="Google Shape;310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7" name="Google Shape;317;p7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318" name="Google Shape;318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5" name="Google Shape;325;p7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326" name="Google Shape;326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3" name="Google Shape;333;p7"/>
          <p:cNvGrpSpPr/>
          <p:nvPr/>
        </p:nvGrpSpPr>
        <p:grpSpPr>
          <a:xfrm>
            <a:off x="8430763" y="-236037"/>
            <a:ext cx="451641" cy="1340475"/>
            <a:chOff x="9385150" y="1954263"/>
            <a:chExt cx="451641" cy="1340475"/>
          </a:xfrm>
        </p:grpSpPr>
        <p:grpSp>
          <p:nvGrpSpPr>
            <p:cNvPr id="334" name="Google Shape;334;p7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335" name="Google Shape;335;p7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7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7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7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2" name="Google Shape;342;p7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343" name="Google Shape;343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0" name="Google Shape;350;p7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51" name="Google Shape;351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8" name="Google Shape;358;p7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359" name="Google Shape;359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" name="Google Shape;366;p7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367" name="Google Shape;367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8"/>
          <p:cNvSpPr txBox="1">
            <a:spLocks noGrp="1"/>
          </p:cNvSpPr>
          <p:nvPr>
            <p:ph type="title"/>
          </p:nvPr>
        </p:nvSpPr>
        <p:spPr>
          <a:xfrm>
            <a:off x="1388100" y="698375"/>
            <a:ext cx="6367800" cy="1871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9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9"/>
          <p:cNvSpPr txBox="1">
            <a:spLocks noGrp="1"/>
          </p:cNvSpPr>
          <p:nvPr>
            <p:ph type="title"/>
          </p:nvPr>
        </p:nvSpPr>
        <p:spPr>
          <a:xfrm>
            <a:off x="1371600" y="2164500"/>
            <a:ext cx="6400800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8" name="Google Shape;378;p9"/>
          <p:cNvSpPr txBox="1">
            <a:spLocks noGrp="1"/>
          </p:cNvSpPr>
          <p:nvPr>
            <p:ph type="subTitle" idx="1"/>
          </p:nvPr>
        </p:nvSpPr>
        <p:spPr>
          <a:xfrm>
            <a:off x="1371600" y="3124800"/>
            <a:ext cx="6400800" cy="81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0"/>
          <p:cNvSpPr txBox="1">
            <a:spLocks noGrp="1"/>
          </p:cNvSpPr>
          <p:nvPr>
            <p:ph type="body" idx="1"/>
          </p:nvPr>
        </p:nvSpPr>
        <p:spPr>
          <a:xfrm>
            <a:off x="2834230" y="3912025"/>
            <a:ext cx="4435200" cy="73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 b="1">
                <a:latin typeface="Lexend"/>
                <a:ea typeface="Lexend"/>
                <a:cs typeface="Lexend"/>
                <a:sym typeface="Lexend"/>
              </a:defRPr>
            </a:lvl1pPr>
          </a:lstStyle>
          <a:p>
            <a:endParaRPr/>
          </a:p>
        </p:txBody>
      </p:sp>
      <p:grpSp>
        <p:nvGrpSpPr>
          <p:cNvPr id="381" name="Google Shape;381;p10"/>
          <p:cNvGrpSpPr/>
          <p:nvPr/>
        </p:nvGrpSpPr>
        <p:grpSpPr>
          <a:xfrm>
            <a:off x="211250" y="0"/>
            <a:ext cx="451641" cy="1340475"/>
            <a:chOff x="9385150" y="1954263"/>
            <a:chExt cx="451641" cy="1340475"/>
          </a:xfrm>
        </p:grpSpPr>
        <p:grpSp>
          <p:nvGrpSpPr>
            <p:cNvPr id="382" name="Google Shape;382;p10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383" name="Google Shape;383;p10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10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10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10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10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10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10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0" name="Google Shape;390;p10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391" name="Google Shape;391;p10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10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10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10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10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10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10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8" name="Google Shape;398;p10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99" name="Google Shape;399;p10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10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10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10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10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10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10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10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407" name="Google Shape;407;p10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10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10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10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10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10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10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4" name="Google Shape;414;p10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415" name="Google Shape;415;p10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10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10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10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10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0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10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22" name="Google Shape;422;p10"/>
          <p:cNvGrpSpPr/>
          <p:nvPr/>
        </p:nvGrpSpPr>
        <p:grpSpPr>
          <a:xfrm>
            <a:off x="8692350" y="1906388"/>
            <a:ext cx="451641" cy="1340475"/>
            <a:chOff x="9385150" y="1954263"/>
            <a:chExt cx="451641" cy="1340475"/>
          </a:xfrm>
        </p:grpSpPr>
        <p:grpSp>
          <p:nvGrpSpPr>
            <p:cNvPr id="423" name="Google Shape;423;p10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424" name="Google Shape;424;p10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10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10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10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10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10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10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1" name="Google Shape;431;p10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432" name="Google Shape;432;p10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10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10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10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10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10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10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9" name="Google Shape;439;p10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440" name="Google Shape;440;p10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10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10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10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10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10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10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" name="Google Shape;447;p10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448" name="Google Shape;448;p10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0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0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0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0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10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0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5" name="Google Shape;455;p10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456" name="Google Shape;456;p10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0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0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0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0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0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10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63" name="Google Shape;46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00008" flipH="1">
            <a:off x="1505003" y="449282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88042" flipH="1">
            <a:off x="310074" y="3425315"/>
            <a:ext cx="726133" cy="67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4392831" y="-99421"/>
            <a:ext cx="321896" cy="3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4"/>
          <p:cNvSpPr txBox="1">
            <a:spLocks noGrp="1"/>
          </p:cNvSpPr>
          <p:nvPr>
            <p:ph type="title"/>
          </p:nvPr>
        </p:nvSpPr>
        <p:spPr>
          <a:xfrm>
            <a:off x="713225" y="3318175"/>
            <a:ext cx="4425600" cy="37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5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2" name="Google Shape;572;p14"/>
          <p:cNvSpPr txBox="1">
            <a:spLocks noGrp="1"/>
          </p:cNvSpPr>
          <p:nvPr>
            <p:ph type="subTitle" idx="1"/>
          </p:nvPr>
        </p:nvSpPr>
        <p:spPr>
          <a:xfrm>
            <a:off x="713225" y="1450925"/>
            <a:ext cx="4425600" cy="160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5"/>
          <p:cNvSpPr txBox="1">
            <a:spLocks noGrp="1"/>
          </p:cNvSpPr>
          <p:nvPr>
            <p:ph type="title"/>
          </p:nvPr>
        </p:nvSpPr>
        <p:spPr>
          <a:xfrm>
            <a:off x="713225" y="1601475"/>
            <a:ext cx="3858900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5" name="Google Shape;575;p15"/>
          <p:cNvSpPr txBox="1">
            <a:spLocks noGrp="1"/>
          </p:cNvSpPr>
          <p:nvPr>
            <p:ph type="subTitle" idx="1"/>
          </p:nvPr>
        </p:nvSpPr>
        <p:spPr>
          <a:xfrm>
            <a:off x="713225" y="2561775"/>
            <a:ext cx="3858900" cy="10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576" name="Google Shape;57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6">
            <a:off x="15662" y="147789"/>
            <a:ext cx="857828" cy="79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88032" flipH="1">
            <a:off x="2396344" y="80717"/>
            <a:ext cx="535946" cy="500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5"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7"/>
          <p:cNvSpPr txBox="1">
            <a:spLocks noGrp="1"/>
          </p:cNvSpPr>
          <p:nvPr>
            <p:ph type="subTitle" idx="1"/>
          </p:nvPr>
        </p:nvSpPr>
        <p:spPr>
          <a:xfrm>
            <a:off x="1371600" y="3531225"/>
            <a:ext cx="6400800" cy="100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33" name="Google Shape;633;p17"/>
          <p:cNvSpPr txBox="1">
            <a:spLocks noGrp="1"/>
          </p:cNvSpPr>
          <p:nvPr>
            <p:ph type="title"/>
          </p:nvPr>
        </p:nvSpPr>
        <p:spPr>
          <a:xfrm>
            <a:off x="1371600" y="2633675"/>
            <a:ext cx="64008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34" name="Google Shape;63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500000" flipH="1">
            <a:off x="177840" y="860135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9999" flipH="1">
            <a:off x="8269835" y="389454"/>
            <a:ext cx="321896" cy="300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6" name="Google Shape;636;p17"/>
          <p:cNvGrpSpPr/>
          <p:nvPr/>
        </p:nvGrpSpPr>
        <p:grpSpPr>
          <a:xfrm>
            <a:off x="4346175" y="-895162"/>
            <a:ext cx="451641" cy="1340475"/>
            <a:chOff x="9385150" y="1954263"/>
            <a:chExt cx="451641" cy="1340475"/>
          </a:xfrm>
        </p:grpSpPr>
        <p:grpSp>
          <p:nvGrpSpPr>
            <p:cNvPr id="637" name="Google Shape;637;p17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638" name="Google Shape;638;p17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7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7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7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7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7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7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5" name="Google Shape;645;p17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646" name="Google Shape;646;p1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3" name="Google Shape;653;p17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654" name="Google Shape;654;p1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1" name="Google Shape;661;p17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662" name="Google Shape;662;p1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9" name="Google Shape;669;p17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670" name="Google Shape;670;p1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6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8" name="Google Shape;678;p18"/>
          <p:cNvGrpSpPr/>
          <p:nvPr/>
        </p:nvGrpSpPr>
        <p:grpSpPr>
          <a:xfrm>
            <a:off x="261575" y="539488"/>
            <a:ext cx="451641" cy="1340475"/>
            <a:chOff x="9385150" y="1954263"/>
            <a:chExt cx="451641" cy="1340475"/>
          </a:xfrm>
        </p:grpSpPr>
        <p:grpSp>
          <p:nvGrpSpPr>
            <p:cNvPr id="679" name="Google Shape;679;p18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680" name="Google Shape;680;p18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8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8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8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8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8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18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7" name="Google Shape;687;p18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688" name="Google Shape;688;p18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8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18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18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8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8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8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5" name="Google Shape;695;p18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696" name="Google Shape;696;p18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18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8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18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18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18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18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3" name="Google Shape;703;p18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704" name="Google Shape;704;p18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18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18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8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8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8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8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1" name="Google Shape;711;p18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712" name="Google Shape;712;p18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8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8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8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18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8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18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19" name="Google Shape;719;p18"/>
          <p:cNvGrpSpPr/>
          <p:nvPr/>
        </p:nvGrpSpPr>
        <p:grpSpPr>
          <a:xfrm>
            <a:off x="8574625" y="3947313"/>
            <a:ext cx="451641" cy="1340475"/>
            <a:chOff x="9385150" y="1954263"/>
            <a:chExt cx="451641" cy="1340475"/>
          </a:xfrm>
        </p:grpSpPr>
        <p:grpSp>
          <p:nvGrpSpPr>
            <p:cNvPr id="720" name="Google Shape;720;p18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721" name="Google Shape;721;p18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18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18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18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18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18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18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8" name="Google Shape;728;p18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729" name="Google Shape;729;p18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18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18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18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18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18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18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6" name="Google Shape;736;p18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737" name="Google Shape;737;p18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18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18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18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18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18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18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4" name="Google Shape;744;p18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745" name="Google Shape;745;p18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18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18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18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18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18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18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2" name="Google Shape;752;p18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753" name="Google Shape;753;p18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18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18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18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18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18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18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60" name="Google Shape;76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87">
            <a:off x="8294839" y="162460"/>
            <a:ext cx="798349" cy="744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88032" flipH="1">
            <a:off x="-1570" y="80720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100626" y="398385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8571996" y="1946222"/>
            <a:ext cx="321896" cy="3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7"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0">
            <a:off x="-1248031" y="2353672"/>
            <a:ext cx="3541804" cy="481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2501532" y="4642985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1720407" y="4568053"/>
            <a:ext cx="665522" cy="621153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20"/>
          <p:cNvSpPr txBox="1">
            <a:spLocks noGrp="1"/>
          </p:cNvSpPr>
          <p:nvPr>
            <p:ph type="subTitle" idx="1"/>
          </p:nvPr>
        </p:nvSpPr>
        <p:spPr>
          <a:xfrm>
            <a:off x="3144850" y="3446125"/>
            <a:ext cx="4575000" cy="7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75" name="Google Shape;775;p20"/>
          <p:cNvSpPr txBox="1">
            <a:spLocks noGrp="1"/>
          </p:cNvSpPr>
          <p:nvPr>
            <p:ph type="title"/>
          </p:nvPr>
        </p:nvSpPr>
        <p:spPr>
          <a:xfrm>
            <a:off x="4605350" y="1401650"/>
            <a:ext cx="3114300" cy="185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8_1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2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6" name="Google Shape;796;p22"/>
          <p:cNvSpPr txBox="1">
            <a:spLocks noGrp="1"/>
          </p:cNvSpPr>
          <p:nvPr>
            <p:ph type="title" idx="2"/>
          </p:nvPr>
        </p:nvSpPr>
        <p:spPr>
          <a:xfrm>
            <a:off x="2122237" y="1529400"/>
            <a:ext cx="20757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22"/>
          <p:cNvSpPr txBox="1">
            <a:spLocks noGrp="1"/>
          </p:cNvSpPr>
          <p:nvPr>
            <p:ph type="subTitle" idx="1"/>
          </p:nvPr>
        </p:nvSpPr>
        <p:spPr>
          <a:xfrm>
            <a:off x="2124625" y="2012100"/>
            <a:ext cx="2071500" cy="45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98" name="Google Shape;798;p22"/>
          <p:cNvSpPr txBox="1">
            <a:spLocks noGrp="1"/>
          </p:cNvSpPr>
          <p:nvPr>
            <p:ph type="title" idx="3"/>
          </p:nvPr>
        </p:nvSpPr>
        <p:spPr>
          <a:xfrm>
            <a:off x="2122237" y="3063275"/>
            <a:ext cx="20757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9" name="Google Shape;799;p22"/>
          <p:cNvSpPr txBox="1">
            <a:spLocks noGrp="1"/>
          </p:cNvSpPr>
          <p:nvPr>
            <p:ph type="subTitle" idx="4"/>
          </p:nvPr>
        </p:nvSpPr>
        <p:spPr>
          <a:xfrm>
            <a:off x="2124625" y="3548100"/>
            <a:ext cx="2071500" cy="45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00" name="Google Shape;800;p22"/>
          <p:cNvSpPr txBox="1">
            <a:spLocks noGrp="1"/>
          </p:cNvSpPr>
          <p:nvPr>
            <p:ph type="title" idx="5"/>
          </p:nvPr>
        </p:nvSpPr>
        <p:spPr>
          <a:xfrm>
            <a:off x="4950832" y="1529400"/>
            <a:ext cx="2070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1" name="Google Shape;801;p22"/>
          <p:cNvSpPr txBox="1">
            <a:spLocks noGrp="1"/>
          </p:cNvSpPr>
          <p:nvPr>
            <p:ph type="subTitle" idx="6"/>
          </p:nvPr>
        </p:nvSpPr>
        <p:spPr>
          <a:xfrm>
            <a:off x="4945996" y="2012100"/>
            <a:ext cx="2075700" cy="45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02" name="Google Shape;802;p22"/>
          <p:cNvSpPr txBox="1">
            <a:spLocks noGrp="1"/>
          </p:cNvSpPr>
          <p:nvPr>
            <p:ph type="title" idx="7"/>
          </p:nvPr>
        </p:nvSpPr>
        <p:spPr>
          <a:xfrm>
            <a:off x="4945996" y="3063275"/>
            <a:ext cx="2070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"/>
          <p:cNvSpPr txBox="1">
            <a:spLocks noGrp="1"/>
          </p:cNvSpPr>
          <p:nvPr>
            <p:ph type="subTitle" idx="8"/>
          </p:nvPr>
        </p:nvSpPr>
        <p:spPr>
          <a:xfrm>
            <a:off x="4945996" y="3548100"/>
            <a:ext cx="2075700" cy="45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804" name="Google Shape;804;p22"/>
          <p:cNvGrpSpPr/>
          <p:nvPr/>
        </p:nvGrpSpPr>
        <p:grpSpPr>
          <a:xfrm>
            <a:off x="8430725" y="1899238"/>
            <a:ext cx="451641" cy="1340475"/>
            <a:chOff x="9385150" y="1954263"/>
            <a:chExt cx="451641" cy="1340475"/>
          </a:xfrm>
        </p:grpSpPr>
        <p:grpSp>
          <p:nvGrpSpPr>
            <p:cNvPr id="805" name="Google Shape;805;p2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806" name="Google Shape;806;p2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2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2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2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2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2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2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3" name="Google Shape;813;p2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814" name="Google Shape;814;p2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2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2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2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2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2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2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1" name="Google Shape;821;p2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822" name="Google Shape;822;p2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2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2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2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2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2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2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9" name="Google Shape;829;p2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830" name="Google Shape;830;p2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2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2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2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2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2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2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7" name="Google Shape;837;p2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838" name="Google Shape;838;p2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2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2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2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2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2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2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45" name="Google Shape;845;p22"/>
          <p:cNvGrpSpPr/>
          <p:nvPr/>
        </p:nvGrpSpPr>
        <p:grpSpPr>
          <a:xfrm>
            <a:off x="321188" y="4133213"/>
            <a:ext cx="451641" cy="1340475"/>
            <a:chOff x="9385150" y="1954263"/>
            <a:chExt cx="451641" cy="1340475"/>
          </a:xfrm>
        </p:grpSpPr>
        <p:grpSp>
          <p:nvGrpSpPr>
            <p:cNvPr id="846" name="Google Shape;846;p2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847" name="Google Shape;847;p2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2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2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2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2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2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4" name="Google Shape;854;p2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855" name="Google Shape;855;p2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2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2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62" name="Google Shape;862;p2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863" name="Google Shape;863;p2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2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2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2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2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0" name="Google Shape;870;p2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871" name="Google Shape;871;p2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2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2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2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2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2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2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8" name="Google Shape;878;p2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879" name="Google Shape;879;p2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2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2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2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2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2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2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 ">
  <p:cSld name="CUSTOM_12_1"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2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3" name="Google Shape;1073;p27"/>
          <p:cNvSpPr txBox="1">
            <a:spLocks noGrp="1"/>
          </p:cNvSpPr>
          <p:nvPr>
            <p:ph type="title" idx="2"/>
          </p:nvPr>
        </p:nvSpPr>
        <p:spPr>
          <a:xfrm>
            <a:off x="865655" y="1530825"/>
            <a:ext cx="3468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4" name="Google Shape;1074;p27"/>
          <p:cNvSpPr txBox="1">
            <a:spLocks noGrp="1"/>
          </p:cNvSpPr>
          <p:nvPr>
            <p:ph type="subTitle" idx="1"/>
          </p:nvPr>
        </p:nvSpPr>
        <p:spPr>
          <a:xfrm>
            <a:off x="868675" y="2026225"/>
            <a:ext cx="3471600" cy="25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75" name="Google Shape;1075;p27"/>
          <p:cNvSpPr txBox="1">
            <a:spLocks noGrp="1"/>
          </p:cNvSpPr>
          <p:nvPr>
            <p:ph type="title" idx="3"/>
          </p:nvPr>
        </p:nvSpPr>
        <p:spPr>
          <a:xfrm>
            <a:off x="4819580" y="1530825"/>
            <a:ext cx="3468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6" name="Google Shape;1076;p27"/>
          <p:cNvSpPr txBox="1">
            <a:spLocks noGrp="1"/>
          </p:cNvSpPr>
          <p:nvPr>
            <p:ph type="subTitle" idx="4"/>
          </p:nvPr>
        </p:nvSpPr>
        <p:spPr>
          <a:xfrm>
            <a:off x="4822600" y="2026225"/>
            <a:ext cx="3471600" cy="25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Google Shape;107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05439" y="-570177"/>
            <a:ext cx="2678861" cy="193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675" y="-222425"/>
            <a:ext cx="3858901" cy="5793334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28"/>
          <p:cNvSpPr txBox="1">
            <a:spLocks noGrp="1"/>
          </p:cNvSpPr>
          <p:nvPr>
            <p:ph type="title"/>
          </p:nvPr>
        </p:nvSpPr>
        <p:spPr>
          <a:xfrm>
            <a:off x="2642550" y="1436175"/>
            <a:ext cx="3858900" cy="95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1081" name="Google Shape;1081;p28"/>
          <p:cNvSpPr txBox="1">
            <a:spLocks noGrp="1"/>
          </p:cNvSpPr>
          <p:nvPr>
            <p:ph type="subTitle" idx="1"/>
          </p:nvPr>
        </p:nvSpPr>
        <p:spPr>
          <a:xfrm>
            <a:off x="2642550" y="2379501"/>
            <a:ext cx="3858900" cy="35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82" name="Google Shape;1082;p28"/>
          <p:cNvSpPr txBox="1">
            <a:spLocks noGrp="1"/>
          </p:cNvSpPr>
          <p:nvPr>
            <p:ph type="subTitle" idx="2"/>
          </p:nvPr>
        </p:nvSpPr>
        <p:spPr>
          <a:xfrm>
            <a:off x="2642550" y="2651760"/>
            <a:ext cx="3858900" cy="80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1084" name="Google Shape;10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318281" y="3188754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8737109" y="-12917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8393628" y="4263223"/>
            <a:ext cx="410087" cy="382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3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lin ang="2700006" scaled="0"/>
        </a:gradFill>
        <a:effectLst/>
      </p:bgPr>
    </p:bg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Google Shape;1088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0">
            <a:off x="722794" y="246347"/>
            <a:ext cx="3541804" cy="481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00000">
            <a:off x="941901" y="1022135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20">
            <a:off x="4890367" y="775341"/>
            <a:ext cx="380977" cy="35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4007356" y="3816829"/>
            <a:ext cx="535946" cy="500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_1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89614" y="-815952"/>
            <a:ext cx="2678861" cy="193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22200" y="-324913"/>
            <a:ext cx="3858901" cy="5793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8">
            <a:off x="7922656" y="4081000"/>
            <a:ext cx="1016239" cy="947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Lexend"/>
              <a:buNone/>
              <a:defRPr sz="2800" b="1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"/>
              <a:buChar char="●"/>
              <a:defRPr sz="18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60" r:id="rId11"/>
    <p:sldLayoutId id="2147483661" r:id="rId12"/>
    <p:sldLayoutId id="2147483663" r:id="rId13"/>
    <p:sldLayoutId id="2147483664" r:id="rId14"/>
    <p:sldLayoutId id="2147483666" r:id="rId15"/>
    <p:sldLayoutId id="2147483668" r:id="rId16"/>
    <p:sldLayoutId id="2147483673" r:id="rId17"/>
    <p:sldLayoutId id="2147483674" r:id="rId18"/>
    <p:sldLayoutId id="2147483675" r:id="rId19"/>
    <p:sldLayoutId id="2147483676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gi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34"/>
          <p:cNvSpPr txBox="1">
            <a:spLocks noGrp="1"/>
          </p:cNvSpPr>
          <p:nvPr>
            <p:ph type="ctrTitle"/>
          </p:nvPr>
        </p:nvSpPr>
        <p:spPr>
          <a:xfrm>
            <a:off x="2252857" y="2467305"/>
            <a:ext cx="6663127" cy="13946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Школа пациентов с</a:t>
            </a:r>
            <a:r>
              <a:rPr lang="en" sz="4000" dirty="0">
                <a:solidFill>
                  <a:srgbClr val="F37C66"/>
                </a:solidFill>
                <a:latin typeface="Fira Sans Extra Condensed" panose="020B0503050000020004" pitchFamily="34" charset="0"/>
              </a:rPr>
              <a:t> </a:t>
            </a:r>
            <a: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хронической сердечной недостаточностью</a:t>
            </a:r>
            <a:b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</a:br>
            <a: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(ХСН)</a:t>
            </a:r>
            <a:endParaRPr sz="40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108" name="Google Shape;110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0">
            <a:off x="6117035" y="252424"/>
            <a:ext cx="1018695" cy="94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768182" y="290439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1182344" y="20026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6052057" y="4015914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3905541" y="107327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201719" y="4223167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99">
            <a:off x="6995534" y="13367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2CC990-58C3-0EEB-2DD3-6B9A02CFB5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6954" y="1124076"/>
            <a:ext cx="1854931" cy="12537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1 занятие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713224" y="1444725"/>
            <a:ext cx="6579491" cy="31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Цель 1-го занятия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Ознакомить слушателей с понятием о хронической сердечной недостаточности, симптомами ХСН, функциональными классами, причинами возникновения и ухудшения течения заболевания;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Разъяснить пациентам необходимость проведения обследований для установления диагноза и определения тяжести состояния заболевания;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7515309" y="25888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73369" y="6534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6290941" y="110664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525ED5-B740-94A6-C5FA-93EAAE5B5C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Вводная </a:t>
            </a:r>
            <a:r>
              <a:rPr lang="ru-RU" sz="4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часть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548333" y="1578323"/>
            <a:ext cx="6841818" cy="270886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 сегодняшний день сердечно-сосудистые заболевания являются первыми по смертности во всем мире. Частота хронической сердечно- сосудистой недостаточности увеличивается с возрастом –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 1% в возрастной группе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50–59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лет 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 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10% 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 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возрасте 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старше 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80   </a:t>
            </a:r>
            <a:r>
              <a:rPr lang="ru-RU" sz="1800" b="1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лет.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Хроническая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сердечная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занимает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первое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место</a:t>
            </a:r>
            <a:r>
              <a:rPr lang="ru-RU" sz="1800" kern="1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среди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причин</a:t>
            </a:r>
            <a:r>
              <a:rPr lang="ru-RU" sz="1800" kern="1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госпитализации</a:t>
            </a:r>
            <a:r>
              <a:rPr lang="ru-RU" sz="18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800" kern="1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лиц старше</a:t>
            </a:r>
            <a:r>
              <a:rPr lang="ru-RU" sz="1800" kern="1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65</a:t>
            </a:r>
            <a:r>
              <a:rPr lang="ru-RU" sz="1800" kern="1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лет.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7515309" y="25888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73369" y="6534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6290941" y="110664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4E94DD0-E032-0016-C6CA-3E6F0745A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3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1914502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Причины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высокого уровня смертности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1287306" y="2525260"/>
            <a:ext cx="6578810" cy="119763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4130" indent="0" algn="just">
              <a:spcAft>
                <a:spcPts val="0"/>
              </a:spcAft>
            </a:pP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Среди возможных причин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высокого уровня смертности больных ХСН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особая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роль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отводится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низкой</a:t>
            </a:r>
            <a:r>
              <a:rPr lang="ru-RU" sz="18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приверженности</a:t>
            </a:r>
            <a:r>
              <a:rPr lang="ru-RU" sz="18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</a:t>
            </a:r>
            <a:r>
              <a:rPr lang="ru-RU" sz="18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8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строгому</a:t>
            </a:r>
            <a:r>
              <a:rPr lang="ru-RU" sz="1800" b="1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выполнению</a:t>
            </a:r>
            <a:r>
              <a:rPr lang="ru-RU" sz="1800" b="1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врачебных</a:t>
            </a:r>
            <a:r>
              <a:rPr lang="ru-RU" sz="1800" b="1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рекомендаций,</a:t>
            </a:r>
            <a:r>
              <a:rPr lang="ru-RU" sz="1800" b="1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касающихся</a:t>
            </a:r>
            <a:r>
              <a:rPr lang="ru-RU" sz="1800" b="1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диеты</a:t>
            </a:r>
            <a:r>
              <a:rPr lang="ru-RU" sz="1800" b="1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800" b="1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образа</a:t>
            </a:r>
            <a:r>
              <a:rPr lang="ru-RU" sz="1800" b="1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жизни.</a:t>
            </a:r>
          </a:p>
        </p:txBody>
      </p:sp>
      <p:sp>
        <p:nvSpPr>
          <p:cNvPr id="1155" name="Google Shape;1155;p37"/>
          <p:cNvSpPr/>
          <p:nvPr/>
        </p:nvSpPr>
        <p:spPr>
          <a:xfrm>
            <a:off x="4185000" y="874771"/>
            <a:ext cx="774000" cy="774000"/>
          </a:xfrm>
          <a:prstGeom prst="ellipse">
            <a:avLst/>
          </a:prstGeom>
          <a:solidFill>
            <a:schemeClr val="accent3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574581" y="4286904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5312759" y="26022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7131557" y="3749214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482716" y="134842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1732769" y="106784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1038419" y="3809692"/>
            <a:ext cx="535946" cy="5002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2" name="Google Shape;1162;p37"/>
          <p:cNvGrpSpPr/>
          <p:nvPr/>
        </p:nvGrpSpPr>
        <p:grpSpPr>
          <a:xfrm>
            <a:off x="4352612" y="1116124"/>
            <a:ext cx="438775" cy="371500"/>
            <a:chOff x="5310175" y="2025375"/>
            <a:chExt cx="438775" cy="371500"/>
          </a:xfrm>
        </p:grpSpPr>
        <p:sp>
          <p:nvSpPr>
            <p:cNvPr id="1163" name="Google Shape;1163;p37"/>
            <p:cNvSpPr/>
            <p:nvPr/>
          </p:nvSpPr>
          <p:spPr>
            <a:xfrm>
              <a:off x="5310175" y="2025375"/>
              <a:ext cx="438775" cy="371500"/>
            </a:xfrm>
            <a:custGeom>
              <a:avLst/>
              <a:gdLst/>
              <a:ahLst/>
              <a:cxnLst/>
              <a:rect l="l" t="t" r="r" b="b"/>
              <a:pathLst>
                <a:path w="17551" h="14860" extrusionOk="0">
                  <a:moveTo>
                    <a:pt x="9299" y="11800"/>
                  </a:moveTo>
                  <a:cubicBezTo>
                    <a:pt x="9383" y="12419"/>
                    <a:pt x="9692" y="12978"/>
                    <a:pt x="10157" y="13348"/>
                  </a:cubicBezTo>
                  <a:lnTo>
                    <a:pt x="7382" y="13348"/>
                  </a:lnTo>
                  <a:cubicBezTo>
                    <a:pt x="7847" y="12978"/>
                    <a:pt x="8168" y="12431"/>
                    <a:pt x="8228" y="11800"/>
                  </a:cubicBezTo>
                  <a:close/>
                  <a:moveTo>
                    <a:pt x="774" y="1"/>
                  </a:moveTo>
                  <a:cubicBezTo>
                    <a:pt x="346" y="1"/>
                    <a:pt x="1" y="346"/>
                    <a:pt x="1" y="775"/>
                  </a:cubicBezTo>
                  <a:lnTo>
                    <a:pt x="1" y="1787"/>
                  </a:lnTo>
                  <a:lnTo>
                    <a:pt x="512" y="1787"/>
                  </a:lnTo>
                  <a:lnTo>
                    <a:pt x="512" y="763"/>
                  </a:lnTo>
                  <a:cubicBezTo>
                    <a:pt x="512" y="608"/>
                    <a:pt x="632" y="513"/>
                    <a:pt x="763" y="513"/>
                  </a:cubicBezTo>
                  <a:lnTo>
                    <a:pt x="16788" y="513"/>
                  </a:lnTo>
                  <a:cubicBezTo>
                    <a:pt x="16943" y="513"/>
                    <a:pt x="17038" y="632"/>
                    <a:pt x="17038" y="763"/>
                  </a:cubicBezTo>
                  <a:lnTo>
                    <a:pt x="17038" y="11026"/>
                  </a:lnTo>
                  <a:cubicBezTo>
                    <a:pt x="17038" y="11181"/>
                    <a:pt x="16919" y="11288"/>
                    <a:pt x="16788" y="11288"/>
                  </a:cubicBezTo>
                  <a:lnTo>
                    <a:pt x="763" y="11288"/>
                  </a:lnTo>
                  <a:cubicBezTo>
                    <a:pt x="608" y="11288"/>
                    <a:pt x="512" y="11169"/>
                    <a:pt x="512" y="11026"/>
                  </a:cubicBezTo>
                  <a:lnTo>
                    <a:pt x="512" y="2275"/>
                  </a:lnTo>
                  <a:lnTo>
                    <a:pt x="1" y="2275"/>
                  </a:lnTo>
                  <a:lnTo>
                    <a:pt x="1" y="11014"/>
                  </a:lnTo>
                  <a:cubicBezTo>
                    <a:pt x="1" y="11443"/>
                    <a:pt x="346" y="11788"/>
                    <a:pt x="774" y="11788"/>
                  </a:cubicBezTo>
                  <a:lnTo>
                    <a:pt x="7728" y="11788"/>
                  </a:lnTo>
                  <a:cubicBezTo>
                    <a:pt x="7609" y="12669"/>
                    <a:pt x="6847" y="13336"/>
                    <a:pt x="5954" y="13336"/>
                  </a:cubicBezTo>
                  <a:lnTo>
                    <a:pt x="4680" y="13336"/>
                  </a:lnTo>
                  <a:cubicBezTo>
                    <a:pt x="4239" y="13336"/>
                    <a:pt x="3906" y="13681"/>
                    <a:pt x="3906" y="14110"/>
                  </a:cubicBezTo>
                  <a:lnTo>
                    <a:pt x="3906" y="14860"/>
                  </a:lnTo>
                  <a:lnTo>
                    <a:pt x="10561" y="14860"/>
                  </a:lnTo>
                  <a:lnTo>
                    <a:pt x="10561" y="14348"/>
                  </a:lnTo>
                  <a:lnTo>
                    <a:pt x="4406" y="14348"/>
                  </a:lnTo>
                  <a:lnTo>
                    <a:pt x="4406" y="14098"/>
                  </a:lnTo>
                  <a:cubicBezTo>
                    <a:pt x="4406" y="13943"/>
                    <a:pt x="4525" y="13848"/>
                    <a:pt x="4656" y="13848"/>
                  </a:cubicBezTo>
                  <a:lnTo>
                    <a:pt x="12871" y="13848"/>
                  </a:lnTo>
                  <a:cubicBezTo>
                    <a:pt x="13026" y="13848"/>
                    <a:pt x="13133" y="13967"/>
                    <a:pt x="13133" y="14098"/>
                  </a:cubicBezTo>
                  <a:lnTo>
                    <a:pt x="13133" y="14348"/>
                  </a:lnTo>
                  <a:lnTo>
                    <a:pt x="12121" y="14348"/>
                  </a:lnTo>
                  <a:lnTo>
                    <a:pt x="12121" y="14860"/>
                  </a:lnTo>
                  <a:lnTo>
                    <a:pt x="13669" y="14860"/>
                  </a:lnTo>
                  <a:lnTo>
                    <a:pt x="13669" y="14110"/>
                  </a:lnTo>
                  <a:cubicBezTo>
                    <a:pt x="13669" y="13681"/>
                    <a:pt x="13324" y="13336"/>
                    <a:pt x="12895" y="13336"/>
                  </a:cubicBezTo>
                  <a:lnTo>
                    <a:pt x="11597" y="13336"/>
                  </a:lnTo>
                  <a:cubicBezTo>
                    <a:pt x="10692" y="13336"/>
                    <a:pt x="9930" y="12669"/>
                    <a:pt x="9799" y="11788"/>
                  </a:cubicBezTo>
                  <a:lnTo>
                    <a:pt x="16776" y="11788"/>
                  </a:lnTo>
                  <a:cubicBezTo>
                    <a:pt x="17205" y="11788"/>
                    <a:pt x="17550" y="11443"/>
                    <a:pt x="17550" y="11014"/>
                  </a:cubicBezTo>
                  <a:lnTo>
                    <a:pt x="17550" y="775"/>
                  </a:lnTo>
                  <a:cubicBezTo>
                    <a:pt x="17550" y="358"/>
                    <a:pt x="17205" y="1"/>
                    <a:pt x="167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7"/>
            <p:cNvSpPr/>
            <p:nvPr/>
          </p:nvSpPr>
          <p:spPr>
            <a:xfrm>
              <a:off x="5335475" y="2050675"/>
              <a:ext cx="386975" cy="244400"/>
            </a:xfrm>
            <a:custGeom>
              <a:avLst/>
              <a:gdLst/>
              <a:ahLst/>
              <a:cxnLst/>
              <a:rect l="l" t="t" r="r" b="b"/>
              <a:pathLst>
                <a:path w="15479" h="9776" extrusionOk="0">
                  <a:moveTo>
                    <a:pt x="14979" y="513"/>
                  </a:moveTo>
                  <a:lnTo>
                    <a:pt x="14979" y="9228"/>
                  </a:lnTo>
                  <a:lnTo>
                    <a:pt x="489" y="9228"/>
                  </a:lnTo>
                  <a:lnTo>
                    <a:pt x="489" y="513"/>
                  </a:lnTo>
                  <a:close/>
                  <a:moveTo>
                    <a:pt x="1" y="1"/>
                  </a:moveTo>
                  <a:lnTo>
                    <a:pt x="1" y="9776"/>
                  </a:lnTo>
                  <a:lnTo>
                    <a:pt x="15479" y="9776"/>
                  </a:lnTo>
                  <a:lnTo>
                    <a:pt x="1547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7"/>
            <p:cNvSpPr/>
            <p:nvPr/>
          </p:nvSpPr>
          <p:spPr>
            <a:xfrm>
              <a:off x="5587900" y="2384050"/>
              <a:ext cx="12525" cy="12825"/>
            </a:xfrm>
            <a:custGeom>
              <a:avLst/>
              <a:gdLst/>
              <a:ahLst/>
              <a:cxnLst/>
              <a:rect l="l" t="t" r="r" b="b"/>
              <a:pathLst>
                <a:path w="501" h="513" extrusionOk="0">
                  <a:moveTo>
                    <a:pt x="0" y="1"/>
                  </a:moveTo>
                  <a:lnTo>
                    <a:pt x="0" y="513"/>
                  </a:lnTo>
                  <a:lnTo>
                    <a:pt x="500" y="513"/>
                  </a:lnTo>
                  <a:lnTo>
                    <a:pt x="5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7"/>
            <p:cNvSpPr/>
            <p:nvPr/>
          </p:nvSpPr>
          <p:spPr>
            <a:xfrm>
              <a:off x="5387275" y="2092775"/>
              <a:ext cx="114625" cy="100500"/>
            </a:xfrm>
            <a:custGeom>
              <a:avLst/>
              <a:gdLst/>
              <a:ahLst/>
              <a:cxnLst/>
              <a:rect l="l" t="t" r="r" b="b"/>
              <a:pathLst>
                <a:path w="4585" h="4020" extrusionOk="0">
                  <a:moveTo>
                    <a:pt x="3320" y="515"/>
                  </a:moveTo>
                  <a:cubicBezTo>
                    <a:pt x="3410" y="515"/>
                    <a:pt x="3499" y="532"/>
                    <a:pt x="3584" y="567"/>
                  </a:cubicBezTo>
                  <a:cubicBezTo>
                    <a:pt x="3894" y="686"/>
                    <a:pt x="4096" y="1007"/>
                    <a:pt x="4096" y="1412"/>
                  </a:cubicBezTo>
                  <a:cubicBezTo>
                    <a:pt x="4096" y="1519"/>
                    <a:pt x="4072" y="1639"/>
                    <a:pt x="4048" y="1746"/>
                  </a:cubicBezTo>
                  <a:lnTo>
                    <a:pt x="2441" y="1746"/>
                  </a:lnTo>
                  <a:lnTo>
                    <a:pt x="2155" y="1912"/>
                  </a:lnTo>
                  <a:lnTo>
                    <a:pt x="1631" y="1424"/>
                  </a:lnTo>
                  <a:lnTo>
                    <a:pt x="1131" y="1746"/>
                  </a:lnTo>
                  <a:lnTo>
                    <a:pt x="548" y="1746"/>
                  </a:lnTo>
                  <a:cubicBezTo>
                    <a:pt x="512" y="1639"/>
                    <a:pt x="500" y="1519"/>
                    <a:pt x="500" y="1412"/>
                  </a:cubicBezTo>
                  <a:cubicBezTo>
                    <a:pt x="524" y="1007"/>
                    <a:pt x="715" y="686"/>
                    <a:pt x="1024" y="567"/>
                  </a:cubicBezTo>
                  <a:cubicBezTo>
                    <a:pt x="1096" y="531"/>
                    <a:pt x="1191" y="519"/>
                    <a:pt x="1274" y="519"/>
                  </a:cubicBezTo>
                  <a:cubicBezTo>
                    <a:pt x="1548" y="519"/>
                    <a:pt x="1846" y="674"/>
                    <a:pt x="2108" y="972"/>
                  </a:cubicBezTo>
                  <a:lnTo>
                    <a:pt x="2310" y="1174"/>
                  </a:lnTo>
                  <a:lnTo>
                    <a:pt x="2501" y="972"/>
                  </a:lnTo>
                  <a:cubicBezTo>
                    <a:pt x="2752" y="676"/>
                    <a:pt x="3044" y="515"/>
                    <a:pt x="3320" y="515"/>
                  </a:cubicBezTo>
                  <a:close/>
                  <a:moveTo>
                    <a:pt x="1572" y="2067"/>
                  </a:moveTo>
                  <a:lnTo>
                    <a:pt x="2096" y="2555"/>
                  </a:lnTo>
                  <a:lnTo>
                    <a:pt x="2608" y="2246"/>
                  </a:lnTo>
                  <a:lnTo>
                    <a:pt x="3858" y="2246"/>
                  </a:lnTo>
                  <a:cubicBezTo>
                    <a:pt x="3513" y="2793"/>
                    <a:pt x="2905" y="3246"/>
                    <a:pt x="2310" y="3472"/>
                  </a:cubicBezTo>
                  <a:cubicBezTo>
                    <a:pt x="1715" y="3258"/>
                    <a:pt x="1096" y="2817"/>
                    <a:pt x="774" y="2246"/>
                  </a:cubicBezTo>
                  <a:lnTo>
                    <a:pt x="1298" y="2246"/>
                  </a:lnTo>
                  <a:lnTo>
                    <a:pt x="1572" y="2067"/>
                  </a:lnTo>
                  <a:close/>
                  <a:moveTo>
                    <a:pt x="1262" y="1"/>
                  </a:moveTo>
                  <a:cubicBezTo>
                    <a:pt x="1117" y="1"/>
                    <a:pt x="973" y="26"/>
                    <a:pt x="834" y="79"/>
                  </a:cubicBezTo>
                  <a:cubicBezTo>
                    <a:pt x="322" y="269"/>
                    <a:pt x="0" y="793"/>
                    <a:pt x="0" y="1412"/>
                  </a:cubicBezTo>
                  <a:cubicBezTo>
                    <a:pt x="0" y="1984"/>
                    <a:pt x="238" y="2543"/>
                    <a:pt x="703" y="3032"/>
                  </a:cubicBezTo>
                  <a:cubicBezTo>
                    <a:pt x="1119" y="3472"/>
                    <a:pt x="1655" y="3805"/>
                    <a:pt x="2227" y="3984"/>
                  </a:cubicBezTo>
                  <a:lnTo>
                    <a:pt x="2310" y="4020"/>
                  </a:lnTo>
                  <a:lnTo>
                    <a:pt x="2381" y="3984"/>
                  </a:lnTo>
                  <a:cubicBezTo>
                    <a:pt x="2941" y="3805"/>
                    <a:pt x="3477" y="3472"/>
                    <a:pt x="3882" y="3032"/>
                  </a:cubicBezTo>
                  <a:cubicBezTo>
                    <a:pt x="4346" y="2543"/>
                    <a:pt x="4584" y="1984"/>
                    <a:pt x="4584" y="1412"/>
                  </a:cubicBezTo>
                  <a:cubicBezTo>
                    <a:pt x="4584" y="805"/>
                    <a:pt x="4251" y="269"/>
                    <a:pt x="3751" y="79"/>
                  </a:cubicBezTo>
                  <a:cubicBezTo>
                    <a:pt x="3611" y="26"/>
                    <a:pt x="3467" y="1"/>
                    <a:pt x="3322" y="1"/>
                  </a:cubicBezTo>
                  <a:cubicBezTo>
                    <a:pt x="2972" y="1"/>
                    <a:pt x="2614" y="150"/>
                    <a:pt x="2286" y="436"/>
                  </a:cubicBezTo>
                  <a:cubicBezTo>
                    <a:pt x="1967" y="150"/>
                    <a:pt x="1611" y="1"/>
                    <a:pt x="1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7"/>
            <p:cNvSpPr/>
            <p:nvPr/>
          </p:nvSpPr>
          <p:spPr>
            <a:xfrm>
              <a:off x="5530450" y="2168250"/>
              <a:ext cx="134850" cy="12825"/>
            </a:xfrm>
            <a:custGeom>
              <a:avLst/>
              <a:gdLst/>
              <a:ahLst/>
              <a:cxnLst/>
              <a:rect l="l" t="t" r="r" b="b"/>
              <a:pathLst>
                <a:path w="5394" h="513" extrusionOk="0">
                  <a:moveTo>
                    <a:pt x="0" y="1"/>
                  </a:moveTo>
                  <a:lnTo>
                    <a:pt x="0" y="513"/>
                  </a:lnTo>
                  <a:lnTo>
                    <a:pt x="5394" y="513"/>
                  </a:lnTo>
                  <a:lnTo>
                    <a:pt x="53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7"/>
            <p:cNvSpPr/>
            <p:nvPr/>
          </p:nvSpPr>
          <p:spPr>
            <a:xfrm>
              <a:off x="5530450" y="2104250"/>
              <a:ext cx="134850" cy="12825"/>
            </a:xfrm>
            <a:custGeom>
              <a:avLst/>
              <a:gdLst/>
              <a:ahLst/>
              <a:cxnLst/>
              <a:rect l="l" t="t" r="r" b="b"/>
              <a:pathLst>
                <a:path w="5394" h="513" extrusionOk="0">
                  <a:moveTo>
                    <a:pt x="0" y="1"/>
                  </a:moveTo>
                  <a:lnTo>
                    <a:pt x="0" y="513"/>
                  </a:lnTo>
                  <a:lnTo>
                    <a:pt x="5394" y="513"/>
                  </a:lnTo>
                  <a:lnTo>
                    <a:pt x="53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7"/>
            <p:cNvSpPr/>
            <p:nvPr/>
          </p:nvSpPr>
          <p:spPr>
            <a:xfrm>
              <a:off x="5530450" y="2136400"/>
              <a:ext cx="134850" cy="12525"/>
            </a:xfrm>
            <a:custGeom>
              <a:avLst/>
              <a:gdLst/>
              <a:ahLst/>
              <a:cxnLst/>
              <a:rect l="l" t="t" r="r" b="b"/>
              <a:pathLst>
                <a:path w="5394" h="501" extrusionOk="0">
                  <a:moveTo>
                    <a:pt x="0" y="1"/>
                  </a:moveTo>
                  <a:lnTo>
                    <a:pt x="0" y="501"/>
                  </a:lnTo>
                  <a:lnTo>
                    <a:pt x="5394" y="501"/>
                  </a:lnTo>
                  <a:lnTo>
                    <a:pt x="53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7"/>
            <p:cNvSpPr/>
            <p:nvPr/>
          </p:nvSpPr>
          <p:spPr>
            <a:xfrm>
              <a:off x="5393525" y="2239100"/>
              <a:ext cx="102700" cy="12525"/>
            </a:xfrm>
            <a:custGeom>
              <a:avLst/>
              <a:gdLst/>
              <a:ahLst/>
              <a:cxnLst/>
              <a:rect l="l" t="t" r="r" b="b"/>
              <a:pathLst>
                <a:path w="4108" h="501" extrusionOk="0">
                  <a:moveTo>
                    <a:pt x="0" y="0"/>
                  </a:moveTo>
                  <a:lnTo>
                    <a:pt x="0" y="500"/>
                  </a:lnTo>
                  <a:lnTo>
                    <a:pt x="4108" y="500"/>
                  </a:lnTo>
                  <a:lnTo>
                    <a:pt x="41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7"/>
            <p:cNvSpPr/>
            <p:nvPr/>
          </p:nvSpPr>
          <p:spPr>
            <a:xfrm>
              <a:off x="5393525" y="2206950"/>
              <a:ext cx="102700" cy="12825"/>
            </a:xfrm>
            <a:custGeom>
              <a:avLst/>
              <a:gdLst/>
              <a:ahLst/>
              <a:cxnLst/>
              <a:rect l="l" t="t" r="r" b="b"/>
              <a:pathLst>
                <a:path w="4108" h="513" extrusionOk="0">
                  <a:moveTo>
                    <a:pt x="0" y="0"/>
                  </a:moveTo>
                  <a:lnTo>
                    <a:pt x="0" y="512"/>
                  </a:lnTo>
                  <a:lnTo>
                    <a:pt x="4108" y="512"/>
                  </a:lnTo>
                  <a:lnTo>
                    <a:pt x="41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7"/>
            <p:cNvSpPr/>
            <p:nvPr/>
          </p:nvSpPr>
          <p:spPr>
            <a:xfrm>
              <a:off x="5530450" y="2206950"/>
              <a:ext cx="134550" cy="45875"/>
            </a:xfrm>
            <a:custGeom>
              <a:avLst/>
              <a:gdLst/>
              <a:ahLst/>
              <a:cxnLst/>
              <a:rect l="l" t="t" r="r" b="b"/>
              <a:pathLst>
                <a:path w="5382" h="1835" extrusionOk="0">
                  <a:moveTo>
                    <a:pt x="0" y="0"/>
                  </a:moveTo>
                  <a:lnTo>
                    <a:pt x="0" y="1834"/>
                  </a:lnTo>
                  <a:lnTo>
                    <a:pt x="5382" y="1834"/>
                  </a:lnTo>
                  <a:lnTo>
                    <a:pt x="5382" y="786"/>
                  </a:lnTo>
                  <a:lnTo>
                    <a:pt x="4894" y="786"/>
                  </a:lnTo>
                  <a:lnTo>
                    <a:pt x="4894" y="1298"/>
                  </a:lnTo>
                  <a:lnTo>
                    <a:pt x="4167" y="1298"/>
                  </a:lnTo>
                  <a:lnTo>
                    <a:pt x="4167" y="12"/>
                  </a:lnTo>
                  <a:lnTo>
                    <a:pt x="3655" y="12"/>
                  </a:lnTo>
                  <a:lnTo>
                    <a:pt x="3655" y="1298"/>
                  </a:lnTo>
                  <a:lnTo>
                    <a:pt x="2977" y="1298"/>
                  </a:lnTo>
                  <a:lnTo>
                    <a:pt x="2977" y="512"/>
                  </a:lnTo>
                  <a:lnTo>
                    <a:pt x="2465" y="512"/>
                  </a:lnTo>
                  <a:lnTo>
                    <a:pt x="2465" y="1286"/>
                  </a:lnTo>
                  <a:lnTo>
                    <a:pt x="1738" y="1286"/>
                  </a:lnTo>
                  <a:lnTo>
                    <a:pt x="1738" y="774"/>
                  </a:lnTo>
                  <a:lnTo>
                    <a:pt x="1238" y="774"/>
                  </a:lnTo>
                  <a:lnTo>
                    <a:pt x="1238" y="1286"/>
                  </a:lnTo>
                  <a:lnTo>
                    <a:pt x="500" y="1286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7"/>
            <p:cNvSpPr/>
            <p:nvPr/>
          </p:nvSpPr>
          <p:spPr>
            <a:xfrm>
              <a:off x="5684925" y="2101875"/>
              <a:ext cx="12525" cy="12825"/>
            </a:xfrm>
            <a:custGeom>
              <a:avLst/>
              <a:gdLst/>
              <a:ahLst/>
              <a:cxnLst/>
              <a:rect l="l" t="t" r="r" b="b"/>
              <a:pathLst>
                <a:path w="501" h="513" extrusionOk="0">
                  <a:moveTo>
                    <a:pt x="0" y="1"/>
                  </a:moveTo>
                  <a:lnTo>
                    <a:pt x="0" y="513"/>
                  </a:lnTo>
                  <a:lnTo>
                    <a:pt x="501" y="513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7"/>
            <p:cNvSpPr/>
            <p:nvPr/>
          </p:nvSpPr>
          <p:spPr>
            <a:xfrm>
              <a:off x="5684925" y="2075675"/>
              <a:ext cx="12525" cy="12525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0" y="1"/>
                  </a:moveTo>
                  <a:lnTo>
                    <a:pt x="0" y="501"/>
                  </a:lnTo>
                  <a:lnTo>
                    <a:pt x="501" y="501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39"/>
          <p:cNvSpPr txBox="1">
            <a:spLocks noGrp="1"/>
          </p:cNvSpPr>
          <p:nvPr>
            <p:ph type="subTitle" idx="1"/>
          </p:nvPr>
        </p:nvSpPr>
        <p:spPr>
          <a:xfrm>
            <a:off x="713225" y="1454291"/>
            <a:ext cx="4658194" cy="290951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7320" marR="24130" indent="0">
              <a:spcAft>
                <a:spcPts val="0"/>
              </a:spcAft>
              <a:buNone/>
            </a:pPr>
            <a:r>
              <a:rPr lang="ru-RU" sz="1400" spc="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роводимые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странах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Западной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Европы,</a:t>
            </a:r>
            <a:r>
              <a:rPr lang="ru-RU" sz="1400" spc="30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США</a:t>
            </a:r>
            <a:r>
              <a:rPr lang="ru-RU" sz="1400" spc="3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3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3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России</a:t>
            </a:r>
            <a:r>
              <a:rPr lang="ru-RU" sz="1400" spc="3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показали,</a:t>
            </a:r>
            <a:r>
              <a:rPr lang="ru-RU" sz="1400" spc="3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z="1400" spc="3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низкая</a:t>
            </a:r>
            <a:r>
              <a:rPr lang="ru-RU" sz="1400" spc="3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приверженность</a:t>
            </a:r>
            <a:r>
              <a:rPr lang="ru-RU" sz="1400" spc="3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больных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отмечается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18-27%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достигая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50%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пожилых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людей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некоторым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данным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даже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90%).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Более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того,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пациентов, приверженных к лечению, зачастую наблюдаются те или иные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отклонения от предписанного режима, например, при улучшении состояния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пациенты устраивают себе периоды "лекарственных каникул", прекращая 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 лекарств.</a:t>
            </a:r>
          </a:p>
        </p:txBody>
      </p:sp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Многочисленные </a:t>
            </a:r>
            <a:r>
              <a:rPr lang="ru-RU" dirty="0">
                <a:solidFill>
                  <a:schemeClr val="accent1"/>
                </a:solidFill>
              </a:rPr>
              <a:t>исследования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1214" name="Google Shape;1214;p39"/>
          <p:cNvPicPr preferRelativeResize="0"/>
          <p:nvPr/>
        </p:nvPicPr>
        <p:blipFill rotWithShape="1">
          <a:blip r:embed="rId3">
            <a:alphaModFix/>
          </a:blip>
          <a:srcRect l="16768" r="16768"/>
          <a:stretch/>
        </p:blipFill>
        <p:spPr>
          <a:xfrm>
            <a:off x="5371426" y="1470549"/>
            <a:ext cx="2675700" cy="26832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15" name="Google Shape;121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3">
            <a:off x="7502992" y="3313531"/>
            <a:ext cx="890571" cy="83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24503" y="238037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99">
            <a:off x="5404771" y="1342297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99987" flipH="1">
            <a:off x="5168474" y="4199990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126" y="4318545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0"/>
          <p:cNvSpPr txBox="1">
            <a:spLocks noGrp="1"/>
          </p:cNvSpPr>
          <p:nvPr>
            <p:ph type="title"/>
          </p:nvPr>
        </p:nvSpPr>
        <p:spPr>
          <a:xfrm>
            <a:off x="350310" y="940543"/>
            <a:ext cx="4354768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Fira Sans Extra Condensed" panose="020B0503050000020004" pitchFamily="34" charset="0"/>
              </a:rPr>
              <a:t>Еще одним</a:t>
            </a:r>
            <a:r>
              <a:rPr lang="en" sz="4000" dirty="0">
                <a:latin typeface="Fira Sans Extra Condensed" panose="020B0503050000020004" pitchFamily="34" charset="0"/>
              </a:rPr>
              <a:t> </a:t>
            </a:r>
            <a:r>
              <a:rPr lang="ru-RU" sz="40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фактором</a:t>
            </a:r>
            <a:endParaRPr sz="40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224" name="Google Shape;1224;p40"/>
          <p:cNvSpPr txBox="1">
            <a:spLocks noGrp="1"/>
          </p:cNvSpPr>
          <p:nvPr>
            <p:ph type="subTitle" idx="1"/>
          </p:nvPr>
        </p:nvSpPr>
        <p:spPr>
          <a:xfrm>
            <a:off x="270979" y="1684649"/>
            <a:ext cx="4675775" cy="255455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4130" indent="0"/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Еще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одним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фактором,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влияющим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развитие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декомпенсации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ХСН,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является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позднее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обращение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медицинской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помощью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усилении симптомов. </a:t>
            </a:r>
          </a:p>
          <a:p>
            <a:pPr marL="90488" marR="24130" indent="0"/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Таким образом, очевидным представляется тот факт, что пациенты и их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ближайшие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родственники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должны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быть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обучены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приемам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контроля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течением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3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методам самопомощи.</a:t>
            </a:r>
          </a:p>
        </p:txBody>
      </p:sp>
      <p:pic>
        <p:nvPicPr>
          <p:cNvPr id="1225" name="Google Shape;1225;p40"/>
          <p:cNvPicPr preferRelativeResize="0"/>
          <p:nvPr/>
        </p:nvPicPr>
        <p:blipFill rotWithShape="1">
          <a:blip r:embed="rId3">
            <a:alphaModFix/>
          </a:blip>
          <a:srcRect l="22604" r="26780"/>
          <a:stretch/>
        </p:blipFill>
        <p:spPr>
          <a:xfrm>
            <a:off x="5240875" y="0"/>
            <a:ext cx="3903124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6" name="Google Shape;1226;p40"/>
          <p:cNvCxnSpPr/>
          <p:nvPr/>
        </p:nvCxnSpPr>
        <p:spPr>
          <a:xfrm>
            <a:off x="5240875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27" name="Google Shape;1227;p40"/>
          <p:cNvGrpSpPr/>
          <p:nvPr/>
        </p:nvGrpSpPr>
        <p:grpSpPr>
          <a:xfrm>
            <a:off x="4275113" y="3980813"/>
            <a:ext cx="451641" cy="1340475"/>
            <a:chOff x="9385150" y="1954263"/>
            <a:chExt cx="451641" cy="1340475"/>
          </a:xfrm>
        </p:grpSpPr>
        <p:grpSp>
          <p:nvGrpSpPr>
            <p:cNvPr id="1228" name="Google Shape;1228;p40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229" name="Google Shape;1229;p40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40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40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40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40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40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40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6" name="Google Shape;1236;p40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1237" name="Google Shape;1237;p40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40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40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40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40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40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40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4" name="Google Shape;1244;p40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1245" name="Google Shape;1245;p40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40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40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40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40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40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40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2" name="Google Shape;1252;p40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1253" name="Google Shape;1253;p40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40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40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40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40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40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40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0" name="Google Shape;1260;p40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1261" name="Google Shape;1261;p40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40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40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40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40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40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40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268" name="Google Shape;12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9999" flipH="1">
            <a:off x="3507235" y="466483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241003" y="4459685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1C83EF-7A80-CC54-360D-9EE30ECE7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шаблон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488422FC-1C12-526E-82B3-D26D49BC1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791" y="1325156"/>
            <a:ext cx="1099048" cy="1099048"/>
          </a:xfrm>
          <a:prstGeom prst="rect">
            <a:avLst/>
          </a:prstGeom>
        </p:spPr>
      </p:pic>
      <p:pic>
        <p:nvPicPr>
          <p:cNvPr id="1442" name="Google Shape;144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10">
            <a:off x="3893718" y="421595"/>
            <a:ext cx="1336561" cy="1162877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45"/>
          <p:cNvSpPr txBox="1">
            <a:spLocks noGrp="1"/>
          </p:cNvSpPr>
          <p:nvPr>
            <p:ph type="title"/>
          </p:nvPr>
        </p:nvSpPr>
        <p:spPr>
          <a:xfrm>
            <a:off x="1361598" y="2196297"/>
            <a:ext cx="64008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Интернет - </a:t>
            </a:r>
            <a:r>
              <a:rPr lang="ru-RU" dirty="0">
                <a:solidFill>
                  <a:schemeClr val="accent1"/>
                </a:solidFill>
              </a:rPr>
              <a:t>ресурс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1445" name="Google Shape;1445;p45"/>
          <p:cNvPicPr preferRelativeResize="0"/>
          <p:nvPr/>
        </p:nvPicPr>
        <p:blipFill rotWithShape="1">
          <a:blip r:embed="rId5">
            <a:alphaModFix/>
          </a:blip>
          <a:srcRect l="28724" t="11642"/>
          <a:stretch/>
        </p:blipFill>
        <p:spPr>
          <a:xfrm>
            <a:off x="2612748" y="0"/>
            <a:ext cx="1808567" cy="1301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6" name="Google Shape;1446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3">
            <a:off x="464266" y="1934316"/>
            <a:ext cx="520854" cy="48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288025">
            <a:off x="7269805" y="960908"/>
            <a:ext cx="572341" cy="53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99999" flipH="1">
            <a:off x="2639828" y="687343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" name="Google Shape;1449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00008" flipH="1">
            <a:off x="8281139" y="1888265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01AE3F-A11C-CFB1-85E9-159FDC4A3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998" y="2753593"/>
            <a:ext cx="8191774" cy="2260617"/>
          </a:xfrm>
        </p:spPr>
        <p:txBody>
          <a:bodyPr/>
          <a:lstStyle/>
          <a:p>
            <a:pPr marL="90488" indent="0" algn="just"/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Существует интернет-ресурс </a:t>
            </a:r>
            <a:r>
              <a:rPr lang="ru-RU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www.heartfailurematters.org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 созданный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Европейской Ассоциацией по сердечной недостаточности, перевод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адаптация</a:t>
            </a:r>
            <a:r>
              <a:rPr lang="ru-RU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которого</a:t>
            </a:r>
            <a:r>
              <a:rPr lang="ru-RU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осуществлялась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Обществом</a:t>
            </a:r>
            <a:r>
              <a:rPr lang="ru-RU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специалистов</a:t>
            </a:r>
            <a:r>
              <a:rPr lang="ru-RU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недостаточности.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</a:p>
          <a:p>
            <a:pPr marL="90488" indent="0" algn="just"/>
            <a:endParaRPr lang="ru-RU" spc="5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indent="0" algn="just"/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Материалы,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представленные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сайте,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дают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исчерпывающую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информацию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родственников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лиц,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осуществляющих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уход,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аспектах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профилактики,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диагностики,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лечения,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образа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организации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ухода</a:t>
            </a:r>
            <a:r>
              <a:rPr lang="ru-RU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пациентами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  <a:endParaRPr lang="ru-RU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C6CA031-B03A-8C08-F97E-90BA292B10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91" y="52697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38"/>
          <p:cNvSpPr/>
          <p:nvPr/>
        </p:nvSpPr>
        <p:spPr>
          <a:xfrm>
            <a:off x="6409296" y="1244275"/>
            <a:ext cx="1401900" cy="1401900"/>
          </a:xfrm>
          <a:prstGeom prst="ellipse">
            <a:avLst/>
          </a:prstGeom>
          <a:solidFill>
            <a:schemeClr val="accent3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0" name="Google Shape;1180;p38"/>
          <p:cNvSpPr txBox="1">
            <a:spLocks noGrp="1"/>
          </p:cNvSpPr>
          <p:nvPr>
            <p:ph type="title" idx="2"/>
          </p:nvPr>
        </p:nvSpPr>
        <p:spPr>
          <a:xfrm>
            <a:off x="6621246" y="1456462"/>
            <a:ext cx="978000" cy="9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</a:t>
            </a:r>
            <a:endParaRPr dirty="0"/>
          </a:p>
        </p:txBody>
      </p:sp>
      <p:pic>
        <p:nvPicPr>
          <p:cNvPr id="1181" name="Google Shape;11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576" y="-1788262"/>
            <a:ext cx="295259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38"/>
          <p:cNvSpPr txBox="1">
            <a:spLocks noGrp="1"/>
          </p:cNvSpPr>
          <p:nvPr>
            <p:ph type="title"/>
          </p:nvPr>
        </p:nvSpPr>
        <p:spPr>
          <a:xfrm>
            <a:off x="2768405" y="2972448"/>
            <a:ext cx="5347200" cy="146007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Информационная</a:t>
            </a:r>
            <a:r>
              <a:rPr lang="ru-RU" sz="5400" dirty="0">
                <a:latin typeface="Fira Sans Extra Condensed" panose="020B0503050000020004" pitchFamily="34" charset="0"/>
              </a:rPr>
              <a:t> </a:t>
            </a:r>
            <a:r>
              <a:rPr lang="ru-RU" sz="5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часть</a:t>
            </a:r>
            <a:endParaRPr sz="5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184" name="Google Shape;118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9">
            <a:off x="4668870" y="1754498"/>
            <a:ext cx="852860" cy="79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99999" flipH="1">
            <a:off x="3874847" y="8741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00008" flipH="1">
            <a:off x="1560103" y="420809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288042" flipH="1">
            <a:off x="1298924" y="2185365"/>
            <a:ext cx="726133" cy="67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3">
            <a:off x="6463333" y="498274"/>
            <a:ext cx="520854" cy="48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059E298-F403-C147-CFED-E276552E3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 rotWithShape="1">
          <a:blip r:embed="rId3">
            <a:alphaModFix/>
          </a:blip>
          <a:srcRect l="18470" r="29790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3986748" y="852214"/>
            <a:ext cx="4737523" cy="3744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24765">
              <a:spcBef>
                <a:spcPts val="81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Сердечная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ослабление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сократительной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деятельности сердца, приводящее к перегрузке его отделов или изменению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биохимических процессов (метаболическим нарушениям) в мышце сердца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(миокарде).</a:t>
            </a:r>
            <a:r>
              <a:rPr lang="ru-RU" sz="1400" spc="2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2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развитию</a:t>
            </a:r>
            <a:r>
              <a:rPr lang="ru-RU" sz="1400" spc="2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400" spc="2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</a:t>
            </a:r>
            <a:r>
              <a:rPr lang="ru-RU" sz="1400" spc="2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приводят</a:t>
            </a:r>
            <a:r>
              <a:rPr lang="ru-RU" sz="1400" spc="2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заболевания, нарушающие</a:t>
            </a:r>
            <a:r>
              <a:rPr lang="ru-RU" sz="1400" spc="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структуру</a:t>
            </a:r>
            <a:r>
              <a:rPr lang="ru-RU" sz="1400" spc="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функции</a:t>
            </a:r>
            <a:r>
              <a:rPr lang="ru-RU" sz="1400" spc="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сердца.</a:t>
            </a:r>
            <a:r>
              <a:rPr lang="ru-RU" sz="1400" spc="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</a:p>
          <a:p>
            <a:pPr marL="90488" marR="24765">
              <a:spcBef>
                <a:spcPts val="810"/>
              </a:spcBef>
              <a:spcAft>
                <a:spcPts val="0"/>
              </a:spcAft>
            </a:pPr>
            <a:endParaRPr lang="ru-RU" spc="7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4765">
              <a:spcBef>
                <a:spcPts val="810"/>
              </a:spcBef>
              <a:spcAft>
                <a:spcPts val="0"/>
              </a:spcAft>
            </a:pPr>
            <a:r>
              <a:rPr lang="ru-RU" sz="140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Наиболее</a:t>
            </a:r>
            <a:r>
              <a:rPr lang="ru-RU" sz="1400" spc="7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часто</a:t>
            </a:r>
            <a:r>
              <a:rPr lang="ru-RU" sz="1400" spc="7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ее</a:t>
            </a:r>
            <a:r>
              <a:rPr lang="ru-RU" sz="1400" spc="7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причиной </a:t>
            </a:r>
            <a:r>
              <a:rPr lang="ru-RU" sz="1400" spc="-33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является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:</a:t>
            </a:r>
          </a:p>
          <a:p>
            <a:pPr marL="342900" marR="144145" lvl="0" indent="-342900">
              <a:spcBef>
                <a:spcPts val="30"/>
              </a:spcBef>
              <a:spcAft>
                <a:spcPts val="0"/>
              </a:spcAft>
              <a:buClr>
                <a:srgbClr val="F45D3E"/>
              </a:buClr>
              <a:buSzPts val="1400"/>
              <a:buFont typeface="Calibri" panose="020F0502020204030204" pitchFamily="34" charset="0"/>
              <a:buChar char="•"/>
              <a:tabLst>
                <a:tab pos="605155" algn="l"/>
                <a:tab pos="605790" algn="l"/>
              </a:tabLs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атеросклероз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коронарных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артерий,</a:t>
            </a:r>
            <a:r>
              <a:rPr lang="ru-RU" sz="14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который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привести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инфаркту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миокарда,</a:t>
            </a:r>
            <a:endParaRPr lang="ru-RU" sz="11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342900" lvl="0" indent="-342900">
              <a:spcBef>
                <a:spcPts val="35"/>
              </a:spcBef>
              <a:spcAft>
                <a:spcPts val="0"/>
              </a:spcAft>
              <a:buClr>
                <a:srgbClr val="F45D3E"/>
              </a:buClr>
              <a:buSzPts val="1400"/>
              <a:buFont typeface="Calibri" panose="020F0502020204030204" pitchFamily="34" charset="0"/>
              <a:buChar char="•"/>
              <a:tabLst>
                <a:tab pos="605790" algn="l"/>
                <a:tab pos="606425" algn="l"/>
              </a:tabLs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приобретенные</a:t>
            </a:r>
            <a:r>
              <a:rPr lang="ru-RU" sz="14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врожденные</a:t>
            </a:r>
            <a:r>
              <a:rPr lang="ru-RU" sz="14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пороки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  <a:endParaRPr lang="ru-RU" sz="11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342900" lvl="0" indent="-342900">
              <a:buClr>
                <a:srgbClr val="F45D3E"/>
              </a:buClr>
              <a:buSzPts val="1400"/>
              <a:buFont typeface="Calibri" panose="020F0502020204030204" pitchFamily="34" charset="0"/>
              <a:buChar char="•"/>
              <a:tabLst>
                <a:tab pos="605790" algn="l"/>
                <a:tab pos="606425" algn="l"/>
              </a:tabLs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артериальная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гипертония,</a:t>
            </a:r>
            <a:endParaRPr lang="ru-RU" sz="11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342900" lvl="0" indent="-342900">
              <a:buClr>
                <a:srgbClr val="F45D3E"/>
              </a:buClr>
              <a:buSzPts val="1400"/>
              <a:buFont typeface="Calibri" panose="020F0502020204030204" pitchFamily="34" charset="0"/>
              <a:buChar char="•"/>
              <a:tabLst>
                <a:tab pos="605790" algn="l"/>
                <a:tab pos="606425" algn="l"/>
              </a:tabLs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поражение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миокарда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перикарда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(оболочки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сердца).</a:t>
            </a:r>
            <a:endParaRPr lang="ru-RU" sz="11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2725215-2EE5-93B2-C115-93858823B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776" y="4434974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42"/>
          <p:cNvSpPr txBox="1">
            <a:spLocks noGrp="1"/>
          </p:cNvSpPr>
          <p:nvPr>
            <p:ph type="title"/>
          </p:nvPr>
        </p:nvSpPr>
        <p:spPr>
          <a:xfrm>
            <a:off x="301826" y="165099"/>
            <a:ext cx="4968012" cy="37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Механизм</a:t>
            </a:r>
            <a:r>
              <a:rPr lang="en" sz="3600" dirty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3600" dirty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развития</a:t>
            </a:r>
            <a:endParaRPr sz="3600" dirty="0">
              <a:solidFill>
                <a:schemeClr val="accent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1286" name="Google Shape;1286;p42"/>
          <p:cNvSpPr txBox="1">
            <a:spLocks noGrp="1"/>
          </p:cNvSpPr>
          <p:nvPr>
            <p:ph type="subTitle" idx="1"/>
          </p:nvPr>
        </p:nvSpPr>
        <p:spPr>
          <a:xfrm>
            <a:off x="116289" y="758862"/>
            <a:ext cx="5587467" cy="361899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just"/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Механизм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развития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включает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много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этапов.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Имеющиеся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приводят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увеличению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левый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желудочек.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Чтобы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справиться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повышенной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нагрузкой,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мышца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гипертрофируется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(увеличивается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объеме,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утолщается)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некоторое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поддерживает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нормальное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кровообращение.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</a:p>
          <a:p>
            <a:pPr marL="0" indent="0" algn="just"/>
            <a:endParaRPr lang="ru-RU" sz="1400" spc="5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0" indent="0" algn="just"/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Однако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самой</a:t>
            </a:r>
            <a:r>
              <a:rPr lang="ru-RU" sz="14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гипертрофированной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мышце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нарушается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питание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доставка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кислорода,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потому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сосудистая система сердца не рассчитана на его увеличивающийся объем.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Происходит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склероз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мышечной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ткани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целый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каскад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изменений,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которые,</a:t>
            </a:r>
            <a:r>
              <a:rPr lang="ru-RU" sz="1400" spc="2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2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конце</a:t>
            </a:r>
            <a:r>
              <a:rPr lang="ru-RU" sz="1400" spc="2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концов,</a:t>
            </a:r>
            <a:r>
              <a:rPr lang="ru-RU" sz="1400" spc="2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приводят</a:t>
            </a:r>
            <a:r>
              <a:rPr lang="ru-RU" sz="1400" spc="2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2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нарушению</a:t>
            </a:r>
            <a:r>
              <a:rPr lang="ru-RU" sz="1400" spc="2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функции</a:t>
            </a:r>
            <a:r>
              <a:rPr lang="ru-RU" sz="1400" spc="2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мышцы</a:t>
            </a:r>
            <a:r>
              <a:rPr lang="ru-RU" sz="1400" spc="2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первую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очередь,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нарушению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сокращения,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вызывает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выброса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сосуды,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расслабления,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вызывает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ухудшение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питания самого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сердца.</a:t>
            </a:r>
          </a:p>
        </p:txBody>
      </p:sp>
      <p:pic>
        <p:nvPicPr>
          <p:cNvPr id="1287" name="Google Shape;128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5338" y="1531100"/>
            <a:ext cx="2283977" cy="353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335177" y="4607463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98">
            <a:off x="2523040" y="4453404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87">
            <a:off x="3270143" y="450740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обувь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7FF8668-79E3-388F-A0AE-2367FB97DD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4791" y="-21300"/>
            <a:ext cx="3319209" cy="3084063"/>
          </a:xfrm>
          <a:prstGeom prst="rect">
            <a:avLst/>
          </a:prstGeom>
        </p:spPr>
      </p:pic>
      <p:cxnSp>
        <p:nvCxnSpPr>
          <p:cNvPr id="4" name="Google Shape;1279;p41">
            <a:extLst>
              <a:ext uri="{FF2B5EF4-FFF2-40B4-BE49-F238E27FC236}">
                <a16:creationId xmlns:a16="http://schemas.microsoft.com/office/drawing/2014/main" id="{66700D65-6D64-D226-2D7E-D0FA2F6B74CE}"/>
              </a:ext>
            </a:extLst>
          </p:cNvPr>
          <p:cNvCxnSpPr/>
          <p:nvPr/>
        </p:nvCxnSpPr>
        <p:spPr>
          <a:xfrm>
            <a:off x="5827870" y="-1470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81E4983-10EE-3783-A530-2424A9832F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405" y="4430765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E9E8F-7A47-DA6E-A0C6-258AD7B18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65" y="1113956"/>
            <a:ext cx="4698225" cy="3135755"/>
          </a:xfrm>
        </p:spPr>
        <p:txBody>
          <a:bodyPr/>
          <a:lstStyle/>
          <a:p>
            <a:pPr algn="l"/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Основные симптомы ХСН – </a:t>
            </a:r>
            <a:r>
              <a:rPr lang="ru-RU" sz="160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одышка и отеки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 возникают вследствие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накопления лишней жидкости в организме из-за слабой работы сердца. </a:t>
            </a:r>
            <a:b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Отеки</a:t>
            </a:r>
            <a:r>
              <a:rPr lang="ru-RU" sz="1600" b="0" spc="-33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порявляются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области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голеней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обычно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усиливаются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конце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дня.</a:t>
            </a:r>
            <a:r>
              <a:rPr lang="ru-RU" sz="1600" b="0" spc="-33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br>
              <a:rPr lang="ru-RU" sz="1600" b="0" spc="-33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ru-RU" sz="1600" b="0" spc="-33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Появление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одышки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наличием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застоя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жидкости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b="0" spc="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малом</a:t>
            </a:r>
            <a:r>
              <a:rPr lang="ru-RU" sz="1600" b="0" spc="35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круге</a:t>
            </a:r>
            <a:r>
              <a:rPr lang="ru-RU" sz="1600" b="0" spc="-33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кровообращения</a:t>
            </a:r>
            <a:r>
              <a:rPr lang="ru-RU" sz="1600" b="0" spc="-15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(в легких).</a:t>
            </a:r>
            <a:endParaRPr lang="ru-RU" sz="2400" b="0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C835E5-4F17-7B8C-C57E-E5B307247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3225" y="304177"/>
            <a:ext cx="3536486" cy="520282"/>
          </a:xfrm>
        </p:spPr>
        <p:txBody>
          <a:bodyPr/>
          <a:lstStyle/>
          <a:p>
            <a:r>
              <a:rPr lang="ru-RU" sz="3200" b="1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Основные</a:t>
            </a:r>
            <a:r>
              <a:rPr lang="ru-RU" sz="3200" b="1" dirty="0">
                <a:latin typeface="Fira Sans Extra Condensed" panose="020B0503050000020004" pitchFamily="34" charset="0"/>
              </a:rPr>
              <a:t> </a:t>
            </a:r>
            <a:r>
              <a:rPr lang="ru-RU" sz="3200" b="1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симптомы</a:t>
            </a:r>
          </a:p>
        </p:txBody>
      </p:sp>
      <p:pic>
        <p:nvPicPr>
          <p:cNvPr id="5" name="Рисунок 4" descr="Изображение выглядит как текст, Человеческое лицо, мультфильм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A18018D-34EE-B302-61BF-EAD8A936C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81" y="9274"/>
            <a:ext cx="3733719" cy="4240437"/>
          </a:xfrm>
          <a:prstGeom prst="rect">
            <a:avLst/>
          </a:prstGeom>
        </p:spPr>
      </p:pic>
      <p:cxnSp>
        <p:nvCxnSpPr>
          <p:cNvPr id="6" name="Google Shape;1279;p41">
            <a:extLst>
              <a:ext uri="{FF2B5EF4-FFF2-40B4-BE49-F238E27FC236}">
                <a16:creationId xmlns:a16="http://schemas.microsoft.com/office/drawing/2014/main" id="{608334A1-13E5-089C-54D9-6B43BA44CBC1}"/>
              </a:ext>
            </a:extLst>
          </p:cNvPr>
          <p:cNvCxnSpPr/>
          <p:nvPr/>
        </p:nvCxnSpPr>
        <p:spPr>
          <a:xfrm>
            <a:off x="5325699" y="-106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605BCB5-10CE-2C1B-46E7-3ED3FC7FC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56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3" name="Google Shape;157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" y="0"/>
            <a:ext cx="914220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48"/>
          <p:cNvSpPr txBox="1">
            <a:spLocks noGrp="1"/>
          </p:cNvSpPr>
          <p:nvPr>
            <p:ph type="body" idx="1"/>
          </p:nvPr>
        </p:nvSpPr>
        <p:spPr>
          <a:xfrm>
            <a:off x="1169232" y="2842907"/>
            <a:ext cx="6385011" cy="123058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accent2"/>
                </a:solidFill>
                <a:latin typeface="Fira Sans Extra Condensed" panose="020B0503050000020004" pitchFamily="34" charset="0"/>
              </a:rPr>
              <a:t>Диагностика </a:t>
            </a:r>
            <a:r>
              <a:rPr lang="ru-RU" sz="44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хронической сердечной недостаточности</a:t>
            </a:r>
            <a:endParaRPr sz="44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575" name="Google Shape;157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00023">
            <a:off x="7206848" y="3757499"/>
            <a:ext cx="1165955" cy="10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49"/>
          <p:cNvSpPr txBox="1">
            <a:spLocks noGrp="1"/>
          </p:cNvSpPr>
          <p:nvPr>
            <p:ph type="subTitle" idx="1"/>
          </p:nvPr>
        </p:nvSpPr>
        <p:spPr>
          <a:xfrm>
            <a:off x="4319589" y="554636"/>
            <a:ext cx="4824412" cy="423593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65113" marR="142240" indent="0" algn="l">
              <a:spcBef>
                <a:spcPts val="10"/>
              </a:spcBef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того,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чтобы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установить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диагноз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оценить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состояние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больного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человека по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двум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критериям.</a:t>
            </a:r>
          </a:p>
          <a:p>
            <a:pPr marL="265113" marR="143510" indent="0" algn="l">
              <a:spcAft>
                <a:spcPts val="0"/>
              </a:spcAft>
            </a:pPr>
            <a:endParaRPr lang="ru-RU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65113" marR="143510" indent="0" algn="l">
              <a:spcAft>
                <a:spcPts val="0"/>
              </a:spcAft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Первый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критерий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наличие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характерных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симптомов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ХСН: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одышка, ночной кашель, утомляемость, ограничение физической активности,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появление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голеней,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стоп.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критерии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должны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знать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пациенты,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страдающие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недостаточностью.</a:t>
            </a:r>
          </a:p>
          <a:p>
            <a:pPr marL="265113" indent="0" algn="l"/>
            <a:endParaRPr lang="ru-RU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65113" indent="0" algn="l"/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Второй критерий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оценивает врач – он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проводит дифференциальную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диагностику с другими заболеваниями, при которых имеет место сходная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симптоматика и находит доказательства отсутствия поражения каких-либо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органов,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почек,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легких,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анемии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заболеваний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симптоматикой.</a:t>
            </a:r>
            <a:endParaRPr sz="12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1582" name="Google Shape;1582;p49"/>
          <p:cNvPicPr preferRelativeResize="0"/>
          <p:nvPr/>
        </p:nvPicPr>
        <p:blipFill rotWithShape="1">
          <a:blip r:embed="rId3">
            <a:alphaModFix/>
          </a:blip>
          <a:srcRect r="33501"/>
          <a:stretch/>
        </p:blipFill>
        <p:spPr>
          <a:xfrm>
            <a:off x="158589" y="-1196795"/>
            <a:ext cx="4161000" cy="41727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83" name="Google Shape;158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3033146" y="303673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2954EB5-AF79-4F0D-BF8A-3434A7DED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1260" y="4463827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52"/>
          <p:cNvSpPr txBox="1">
            <a:spLocks noGrp="1"/>
          </p:cNvSpPr>
          <p:nvPr>
            <p:ph type="title"/>
          </p:nvPr>
        </p:nvSpPr>
        <p:spPr>
          <a:xfrm>
            <a:off x="2705301" y="-24690"/>
            <a:ext cx="6367800" cy="1871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Fira Sans Extra Condensed" panose="020B0503050000020004" pitchFamily="34" charset="0"/>
              </a:rPr>
              <a:t>Функциональные </a:t>
            </a:r>
            <a:r>
              <a:rPr lang="en" sz="4000" dirty="0">
                <a:latin typeface="Fira Sans Extra Condensed" panose="020B0503050000020004" pitchFamily="34" charset="0"/>
              </a:rPr>
              <a:t> </a:t>
            </a:r>
            <a:r>
              <a:rPr lang="ru-RU" sz="40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классы ХСН</a:t>
            </a:r>
            <a:endParaRPr sz="40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720" name="Google Shape;1720;p52"/>
          <p:cNvPicPr preferRelativeResize="0"/>
          <p:nvPr/>
        </p:nvPicPr>
        <p:blipFill rotWithShape="1">
          <a:blip r:embed="rId3">
            <a:alphaModFix/>
          </a:blip>
          <a:srcRect l="31698" t="6970" b="6978"/>
          <a:stretch/>
        </p:blipFill>
        <p:spPr>
          <a:xfrm>
            <a:off x="-17625" y="0"/>
            <a:ext cx="2722926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1" name="Google Shape;1721;p52"/>
          <p:cNvCxnSpPr/>
          <p:nvPr/>
        </p:nvCxnSpPr>
        <p:spPr>
          <a:xfrm>
            <a:off x="270790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3" name="Google Shape;172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500000">
            <a:off x="3197857" y="1363878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98">
            <a:off x="8409434" y="-72653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87">
            <a:off x="8544727" y="1112201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2967167" y="4654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FCAEDD86-BB96-02BE-B165-BE9873B58DC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443" t="22758" r="14113" b="2838"/>
          <a:stretch/>
        </p:blipFill>
        <p:spPr>
          <a:xfrm>
            <a:off x="3039197" y="1708228"/>
            <a:ext cx="5949678" cy="3204125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CCFC285-5CAC-F947-E52F-0F53C46C7F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99" y="116294"/>
            <a:ext cx="704034" cy="4758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53"/>
          <p:cNvSpPr txBox="1">
            <a:spLocks noGrp="1"/>
          </p:cNvSpPr>
          <p:nvPr>
            <p:ph type="title"/>
          </p:nvPr>
        </p:nvSpPr>
        <p:spPr>
          <a:xfrm>
            <a:off x="713250" y="363206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636270"/>
            <a:r>
              <a:rPr lang="ru-RU" sz="3200" b="1" kern="0" dirty="0"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Оценка</a:t>
            </a:r>
            <a:r>
              <a:rPr lang="ru-RU" sz="3200" b="1" kern="0" spc="-45" dirty="0"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3200" b="1" kern="0" dirty="0"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состояния</a:t>
            </a:r>
            <a:r>
              <a:rPr lang="ru-RU" sz="3200" b="1" kern="0" spc="-45" dirty="0"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3200" b="1" kern="0" dirty="0"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3200" b="1" kern="0" spc="-40" dirty="0"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32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течения</a:t>
            </a:r>
            <a:r>
              <a:rPr lang="ru-RU" sz="3200" b="1" kern="0" spc="-4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32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заболевания</a:t>
            </a:r>
            <a:endParaRPr lang="ru-RU" sz="3200" dirty="0">
              <a:solidFill>
                <a:srgbClr val="F45D3E"/>
              </a:solidFill>
              <a:effectLst/>
              <a:latin typeface="Fira Sans Extra Condensed" panose="020B0503050000020004" pitchFamily="34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1776" name="Google Shape;177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6">
            <a:off x="425525" y="85298"/>
            <a:ext cx="857828" cy="79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88032" flipH="1">
            <a:off x="2381685" y="68627"/>
            <a:ext cx="535946" cy="50020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6BDBA001-7584-0ABB-F9C3-49C5A7B44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789198"/>
              </p:ext>
            </p:extLst>
          </p:nvPr>
        </p:nvGraphicFramePr>
        <p:xfrm>
          <a:off x="854439" y="1005527"/>
          <a:ext cx="7450111" cy="41379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{41980ACC-9184-45DC-8B93-DB4BBB1AAB66}</a:tableStyleId>
              </a:tblPr>
              <a:tblGrid>
                <a:gridCol w="5472234">
                  <a:extLst>
                    <a:ext uri="{9D8B030D-6E8A-4147-A177-3AD203B41FA5}">
                      <a16:colId xmlns:a16="http://schemas.microsoft.com/office/drawing/2014/main" val="2489683008"/>
                    </a:ext>
                  </a:extLst>
                </a:gridCol>
                <a:gridCol w="907427">
                  <a:extLst>
                    <a:ext uri="{9D8B030D-6E8A-4147-A177-3AD203B41FA5}">
                      <a16:colId xmlns:a16="http://schemas.microsoft.com/office/drawing/2014/main" val="4232414293"/>
                    </a:ext>
                  </a:extLst>
                </a:gridCol>
                <a:gridCol w="1070450">
                  <a:extLst>
                    <a:ext uri="{9D8B030D-6E8A-4147-A177-3AD203B41FA5}">
                      <a16:colId xmlns:a16="http://schemas.microsoft.com/office/drawing/2014/main" val="3050904762"/>
                    </a:ext>
                  </a:extLst>
                </a:gridCol>
              </a:tblGrid>
              <a:tr h="634707">
                <a:tc>
                  <a:txBody>
                    <a:bodyPr/>
                    <a:lstStyle/>
                    <a:p>
                      <a:pPr marL="104140" marR="100965" indent="-635" algn="ctr"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Ухудшилось ли Ваше самочувствие в сравнении с</a:t>
                      </a:r>
                      <a:r>
                        <a:rPr lang="ru-RU" sz="1100" spc="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предшествующим днем, усилилось ли ощущение слабости,</a:t>
                      </a:r>
                      <a:r>
                        <a:rPr lang="ru-RU" sz="1100" spc="-33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разбитости,</a:t>
                      </a:r>
                      <a:r>
                        <a:rPr lang="ru-RU" sz="1100" spc="-1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утомляемости?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317534"/>
                  </a:ext>
                </a:extLst>
              </a:tr>
              <a:tr h="517598">
                <a:tc>
                  <a:txBody>
                    <a:bodyPr/>
                    <a:lstStyle/>
                    <a:p>
                      <a:pPr marL="2148840" marR="260350" indent="-1885315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Усилилась</a:t>
                      </a:r>
                      <a:r>
                        <a:rPr lang="ru-RU" sz="1100" spc="-55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ли</a:t>
                      </a:r>
                      <a:r>
                        <a:rPr lang="ru-RU" sz="1100" spc="-55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отечность</a:t>
                      </a:r>
                      <a:r>
                        <a:rPr lang="ru-RU" sz="1100" spc="-5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стоп</a:t>
                      </a:r>
                      <a:r>
                        <a:rPr lang="ru-RU" sz="1100" spc="-45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и</a:t>
                      </a:r>
                      <a:r>
                        <a:rPr lang="ru-RU" sz="1100" spc="-55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лодыжек</a:t>
                      </a:r>
                      <a:r>
                        <a:rPr lang="ru-RU" sz="1100" spc="-55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за</a:t>
                      </a:r>
                      <a:r>
                        <a:rPr lang="ru-RU" sz="1100" spc="-45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прошедший</a:t>
                      </a:r>
                      <a:r>
                        <a:rPr lang="ru-RU" sz="1100" spc="-335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день?</a:t>
                      </a:r>
                      <a:endParaRPr lang="ru-RU" sz="100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52751"/>
                  </a:ext>
                </a:extLst>
              </a:tr>
              <a:tr h="345065">
                <a:tc>
                  <a:txBody>
                    <a:bodyPr/>
                    <a:lstStyle/>
                    <a:p>
                      <a:pPr marL="269875" indent="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Появилось</a:t>
                      </a:r>
                      <a:r>
                        <a:rPr lang="ru-RU" sz="1100" spc="-2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ли</a:t>
                      </a:r>
                      <a:r>
                        <a:rPr lang="ru-RU" sz="1100" spc="-3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ощущение</a:t>
                      </a:r>
                      <a:r>
                        <a:rPr lang="ru-RU" sz="1100" spc="-3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тесноты</a:t>
                      </a:r>
                      <a:r>
                        <a:rPr lang="ru-RU" sz="1100" spc="-2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обуви,</a:t>
                      </a:r>
                      <a:r>
                        <a:rPr lang="ru-RU" sz="1100" spc="-3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одежды?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235262"/>
                  </a:ext>
                </a:extLst>
              </a:tr>
              <a:tr h="372014">
                <a:tc>
                  <a:txBody>
                    <a:bodyPr/>
                    <a:lstStyle/>
                    <a:p>
                      <a:pPr marL="269875" indent="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Усилилось</a:t>
                      </a:r>
                      <a:r>
                        <a:rPr lang="en-US" sz="1100" spc="-7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ощущение</a:t>
                      </a:r>
                      <a:r>
                        <a:rPr lang="en-US" sz="1100" spc="-7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одышки</a:t>
                      </a:r>
                      <a:r>
                        <a:rPr lang="en-US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507561"/>
                  </a:ext>
                </a:extLst>
              </a:tr>
              <a:tr h="300357">
                <a:tc>
                  <a:txBody>
                    <a:bodyPr/>
                    <a:lstStyle/>
                    <a:p>
                      <a:pPr marL="809625" marR="90170" indent="0" algn="ctr">
                        <a:spcBef>
                          <a:spcPts val="240"/>
                        </a:spcBef>
                        <a:spcAft>
                          <a:spcPts val="0"/>
                        </a:spcAft>
                        <a:tabLst>
                          <a:tab pos="269875" algn="l"/>
                        </a:tabLs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Появился</a:t>
                      </a:r>
                      <a:r>
                        <a:rPr lang="en-US" sz="1100" spc="-2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ли</a:t>
                      </a:r>
                      <a:r>
                        <a:rPr lang="en-US" sz="1100" spc="-3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кашель</a:t>
                      </a:r>
                      <a:r>
                        <a:rPr lang="en-US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22579"/>
                  </a:ext>
                </a:extLst>
              </a:tr>
              <a:tr h="632678">
                <a:tc>
                  <a:txBody>
                    <a:bodyPr/>
                    <a:lstStyle/>
                    <a:p>
                      <a:pPr marL="269875" marR="90170" indent="-17780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Отмечались ли ночные пробуждения из-за ощущения</a:t>
                      </a:r>
                      <a:r>
                        <a:rPr lang="ru-RU" sz="1100" spc="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нехватки</a:t>
                      </a:r>
                      <a:r>
                        <a:rPr lang="ru-RU" sz="1100" spc="-5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воздуха,</a:t>
                      </a:r>
                      <a:r>
                        <a:rPr lang="ru-RU" sz="1100" spc="-6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была</a:t>
                      </a:r>
                      <a:r>
                        <a:rPr lang="ru-RU" sz="1100" spc="-6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ли</a:t>
                      </a:r>
                      <a:r>
                        <a:rPr lang="ru-RU" sz="1100" spc="-6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необходимость</a:t>
                      </a:r>
                      <a:r>
                        <a:rPr lang="ru-RU" sz="1100" spc="-7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в</a:t>
                      </a:r>
                      <a:r>
                        <a:rPr lang="ru-RU" sz="1100" spc="-6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добавочной</a:t>
                      </a:r>
                      <a:r>
                        <a:rPr lang="ru-RU" sz="1100" spc="-33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подушке?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19246"/>
                  </a:ext>
                </a:extLst>
              </a:tr>
              <a:tr h="517598">
                <a:tc>
                  <a:txBody>
                    <a:bodyPr/>
                    <a:lstStyle/>
                    <a:p>
                      <a:pPr marL="269875" marR="90170" indent="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Наблюдалось</a:t>
                      </a:r>
                      <a:r>
                        <a:rPr lang="ru-RU" sz="1100" spc="-4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ли</a:t>
                      </a:r>
                      <a:r>
                        <a:rPr lang="ru-RU" sz="1100" spc="-4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снижение</a:t>
                      </a:r>
                      <a:r>
                        <a:rPr lang="ru-RU" sz="1100" spc="-4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количества</a:t>
                      </a:r>
                      <a:r>
                        <a:rPr lang="ru-RU" sz="1100" spc="-3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выделяемой</a:t>
                      </a:r>
                      <a:r>
                        <a:rPr lang="ru-RU" sz="1100" spc="-4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за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  <a:p>
                      <a:pPr marL="92075" marR="90170" algn="ctr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сутки</a:t>
                      </a:r>
                      <a:r>
                        <a:rPr lang="en-US" sz="1100" spc="-35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мочи</a:t>
                      </a:r>
                      <a:r>
                        <a:rPr lang="en-US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828637"/>
                  </a:ext>
                </a:extLst>
              </a:tr>
              <a:tr h="517598">
                <a:tc>
                  <a:txBody>
                    <a:bodyPr/>
                    <a:lstStyle/>
                    <a:p>
                      <a:pPr marL="269875" marR="427990" indent="11113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Отмечалась ли прибавка в весе на 1-1,5 кг за</a:t>
                      </a:r>
                      <a:r>
                        <a:rPr lang="ru-RU" sz="1100" spc="-34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последние</a:t>
                      </a:r>
                      <a:r>
                        <a:rPr lang="ru-RU" sz="1100" spc="-1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сутки?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344786"/>
                  </a:ext>
                </a:extLst>
              </a:tr>
              <a:tr h="300357">
                <a:tc>
                  <a:txBody>
                    <a:bodyPr/>
                    <a:lstStyle/>
                    <a:p>
                      <a:pPr marL="269875" indent="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Снизился</a:t>
                      </a:r>
                      <a:r>
                        <a:rPr lang="en-US" sz="1100" spc="-2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ли</a:t>
                      </a:r>
                      <a:r>
                        <a:rPr lang="en-US" sz="1100" spc="-2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аппетит</a:t>
                      </a:r>
                      <a:r>
                        <a:rPr lang="en-US" sz="1100" dirty="0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?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Да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3589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Roboto Slab" pitchFamily="2" charset="0"/>
                          <a:ea typeface="Roboto Slab" pitchFamily="2" charset="0"/>
                          <a:cs typeface="Roboto Slab" pitchFamily="2" charset="0"/>
                        </a:rPr>
                        <a:t>Нет</a:t>
                      </a:r>
                      <a:endParaRPr lang="ru-RU" sz="1000" dirty="0">
                        <a:effectLst/>
                        <a:latin typeface="Roboto Slab" pitchFamily="2" charset="0"/>
                        <a:ea typeface="Roboto Slab" pitchFamily="2" charset="0"/>
                        <a:cs typeface="Roboto Slab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3035798"/>
                  </a:ext>
                </a:extLst>
              </a:tr>
            </a:tbl>
          </a:graphicData>
        </a:graphic>
      </p:graphicFrame>
      <p:pic>
        <p:nvPicPr>
          <p:cNvPr id="19" name="Рисунок 1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A3885D7-BA64-EAA3-98BF-633F5F1BF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4550" y="31152"/>
            <a:ext cx="794466" cy="5726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54"/>
          <p:cNvSpPr txBox="1">
            <a:spLocks noGrp="1"/>
          </p:cNvSpPr>
          <p:nvPr>
            <p:ph type="title"/>
          </p:nvPr>
        </p:nvSpPr>
        <p:spPr>
          <a:xfrm>
            <a:off x="764473" y="200396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Fira Sans Extra Condensed" panose="020B0503050000020004" pitchFamily="34" charset="0"/>
              </a:rPr>
              <a:t>Результаты</a:t>
            </a:r>
            <a:r>
              <a:rPr lang="en" sz="4000" dirty="0">
                <a:latin typeface="Fira Sans Extra Condensed" panose="020B0503050000020004" pitchFamily="34" charset="0"/>
              </a:rPr>
              <a:t> </a:t>
            </a:r>
            <a:r>
              <a:rPr lang="ru-RU" sz="40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анкетирования</a:t>
            </a:r>
            <a:endParaRPr sz="40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835" name="Google Shape;183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9987" flipH="1">
            <a:off x="8128669" y="289392"/>
            <a:ext cx="535946" cy="5002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F2C22C-6B13-605D-0ECD-79B61C8A6910}"/>
              </a:ext>
            </a:extLst>
          </p:cNvPr>
          <p:cNvSpPr txBox="1"/>
          <p:nvPr/>
        </p:nvSpPr>
        <p:spPr>
          <a:xfrm>
            <a:off x="815722" y="850435"/>
            <a:ext cx="7615003" cy="3953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Если пациент набрал </a:t>
            </a:r>
            <a:r>
              <a:rPr lang="ru-RU" sz="1400" b="1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менее трех положительных ответов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 вопросы анкеты, это означает стабильное состояние, и рекомендуется продолжать соблюдать все врачебные рекомендации, ежедневно заполнять анкету самоконтроля.</a:t>
            </a:r>
            <a:endParaRPr lang="ru-RU" sz="1100" kern="1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6670" algn="just">
              <a:spcBef>
                <a:spcPts val="365"/>
              </a:spcBef>
              <a:spcAft>
                <a:spcPts val="0"/>
              </a:spcAft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 трех до пяти положительных ответов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означает, что следует обратить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внимание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соблюдение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диеты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ограничением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поваренной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соли,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четко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соблюдать прием всех предписанных врачом препаратов, и в течение суток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позвонить</a:t>
            </a:r>
            <a:r>
              <a:rPr lang="ru-RU" sz="1400" spc="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лечащему врачу.</a:t>
            </a:r>
          </a:p>
          <a:p>
            <a:pPr marL="90488" marR="25400" algn="just">
              <a:spcAft>
                <a:spcPts val="0"/>
              </a:spcAft>
            </a:pPr>
            <a:endParaRPr lang="ru-RU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5400" algn="just">
              <a:spcAft>
                <a:spcPts val="0"/>
              </a:spcAft>
            </a:pP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Шесть</a:t>
            </a:r>
            <a:r>
              <a:rPr lang="ru-RU" sz="1400" b="1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b="1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более</a:t>
            </a:r>
            <a:r>
              <a:rPr lang="ru-RU" sz="1400" b="1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положительных</a:t>
            </a:r>
            <a:r>
              <a:rPr lang="ru-RU" sz="1400" b="1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ответов</a:t>
            </a:r>
            <a:r>
              <a:rPr lang="ru-RU" sz="1400" b="1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означает,</a:t>
            </a:r>
            <a:r>
              <a:rPr lang="ru-RU" sz="14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нужно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немедленно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позвонить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 вызвать лечащего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скорую помощь (позвонить по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телефону «03»).</a:t>
            </a:r>
          </a:p>
          <a:p>
            <a:pPr marL="90488" marR="24765" algn="just">
              <a:spcAft>
                <a:spcPts val="0"/>
              </a:spcAft>
            </a:pPr>
            <a:endParaRPr lang="ru-RU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4765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является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обычным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чередование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дней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«хорошего»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«не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очень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хорошего»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самочувствия,</a:t>
            </a:r>
            <a:r>
              <a:rPr lang="ru-RU" sz="14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поэтому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важно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вести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ежедневно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дневник</a:t>
            </a:r>
            <a:r>
              <a:rPr lang="ru-RU" sz="14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самоконтроля.</a:t>
            </a:r>
          </a:p>
          <a:p>
            <a:pPr marL="90488" marR="2540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Регулярное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тщательное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наблюдение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поможет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избежать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эпизодов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ухудшения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состояния.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3504575-7310-A690-D295-BC4865864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55"/>
          <p:cNvSpPr txBox="1">
            <a:spLocks noGrp="1"/>
          </p:cNvSpPr>
          <p:nvPr>
            <p:ph type="title"/>
          </p:nvPr>
        </p:nvSpPr>
        <p:spPr>
          <a:xfrm>
            <a:off x="592112" y="602421"/>
            <a:ext cx="7959776" cy="70921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179388" marR="26035"/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Необходимость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сообщить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своему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лечащему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врачу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вызвать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скорую</a:t>
            </a:r>
            <a:r>
              <a:rPr lang="ru-RU" sz="2400" b="1" kern="0" spc="-1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помощь</a:t>
            </a:r>
            <a:r>
              <a:rPr lang="ru-RU" sz="2400" b="1" kern="0" spc="-1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может</a:t>
            </a:r>
            <a:r>
              <a:rPr lang="ru-RU" sz="2400" b="1" kern="0" spc="-1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появляться</a:t>
            </a:r>
            <a:r>
              <a:rPr lang="ru-RU" sz="2400" b="1" kern="0" spc="-1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2400" b="1" kern="0" spc="-1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следующих</a:t>
            </a:r>
            <a:r>
              <a:rPr lang="ru-RU" sz="2400" b="1" kern="0" spc="-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случаях: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957364-D6A8-FAE8-116C-441186FA0717}"/>
              </a:ext>
            </a:extLst>
          </p:cNvPr>
          <p:cNvSpPr txBox="1"/>
          <p:nvPr/>
        </p:nvSpPr>
        <p:spPr>
          <a:xfrm>
            <a:off x="854439" y="1906543"/>
            <a:ext cx="78923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Clr>
                <a:srgbClr val="F45D3E"/>
              </a:buClr>
              <a:buSzPts val="1400"/>
              <a:buFont typeface="Times New Roman" panose="02020603050405020304" pitchFamily="18" charset="0"/>
              <a:buChar char="-"/>
              <a:tabLst>
                <a:tab pos="70104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силивающаяся</a:t>
            </a:r>
            <a:r>
              <a:rPr lang="ru-RU" sz="1800" spc="-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одышка,</a:t>
            </a:r>
          </a:p>
          <a:p>
            <a:pPr marL="342900" marR="24765" lvl="0" indent="-342900">
              <a:buClr>
                <a:srgbClr val="F45D3E"/>
              </a:buClr>
              <a:buSzPts val="1400"/>
              <a:buFont typeface="Times New Roman" panose="02020603050405020304" pitchFamily="18" charset="0"/>
              <a:buChar char="-"/>
              <a:tabLst>
                <a:tab pos="80010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Ч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астая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одышка,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усиливающийся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ночной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кашель,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заставляющие</a:t>
            </a:r>
            <a:r>
              <a:rPr lang="ru-RU" sz="18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просыпаться,</a:t>
            </a:r>
            <a:r>
              <a:rPr lang="ru-RU" sz="18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необходимость</a:t>
            </a:r>
            <a:r>
              <a:rPr lang="ru-RU" sz="1800" spc="-1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дополнительных</a:t>
            </a:r>
            <a:r>
              <a:rPr lang="ru-RU" sz="18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подушек</a:t>
            </a:r>
            <a:r>
              <a:rPr lang="ru-RU" sz="18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8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сна,</a:t>
            </a:r>
          </a:p>
          <a:p>
            <a:pPr marL="342900" lvl="0" indent="-342900">
              <a:buClr>
                <a:srgbClr val="F45D3E"/>
              </a:buClr>
              <a:buSzPts val="1400"/>
              <a:buFont typeface="Times New Roman" panose="02020603050405020304" pitchFamily="18" charset="0"/>
              <a:buChar char="-"/>
              <a:tabLst>
                <a:tab pos="701040" algn="l"/>
              </a:tabLst>
            </a:pP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Быстрый</a:t>
            </a:r>
            <a:r>
              <a:rPr lang="ru-RU" sz="18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набор</a:t>
            </a:r>
            <a:r>
              <a:rPr lang="ru-RU" sz="18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веса,</a:t>
            </a:r>
            <a:r>
              <a:rPr lang="ru-RU" sz="18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нарастающие</a:t>
            </a:r>
            <a:r>
              <a:rPr lang="ru-RU" sz="18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отеки</a:t>
            </a:r>
            <a:r>
              <a:rPr lang="ru-RU" sz="18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голеней</a:t>
            </a:r>
            <a:r>
              <a:rPr lang="ru-RU" sz="18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8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лодыжек,</a:t>
            </a:r>
          </a:p>
          <a:p>
            <a:pPr marL="342900" lvl="0" indent="-342900">
              <a:spcBef>
                <a:spcPts val="10"/>
              </a:spcBef>
              <a:spcAft>
                <a:spcPts val="0"/>
              </a:spcAft>
              <a:buClr>
                <a:srgbClr val="F45D3E"/>
              </a:buClr>
              <a:buSzPts val="1400"/>
              <a:buFont typeface="Times New Roman" panose="02020603050405020304" pitchFamily="18" charset="0"/>
              <a:buChar char="-"/>
              <a:tabLst>
                <a:tab pos="70104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Ч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астое</a:t>
            </a:r>
            <a:r>
              <a:rPr lang="ru-RU" sz="18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сердцебиение</a:t>
            </a:r>
            <a:r>
              <a:rPr lang="ru-RU" sz="1800" spc="-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8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ухудшение</a:t>
            </a:r>
            <a:r>
              <a:rPr lang="ru-RU" sz="18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пульсации</a:t>
            </a:r>
            <a:r>
              <a:rPr lang="ru-RU" sz="18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</a:t>
            </a:r>
          </a:p>
          <a:p>
            <a:pPr marL="342900" lvl="0" indent="-342900">
              <a:spcBef>
                <a:spcPts val="25"/>
              </a:spcBef>
              <a:spcAft>
                <a:spcPts val="0"/>
              </a:spcAft>
              <a:buClr>
                <a:srgbClr val="F45D3E"/>
              </a:buClr>
              <a:buSzPts val="1400"/>
              <a:buFont typeface="Times New Roman" panose="02020603050405020304" pitchFamily="18" charset="0"/>
              <a:buChar char="-"/>
              <a:tabLst>
                <a:tab pos="701675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отеря</a:t>
            </a:r>
            <a:r>
              <a:rPr lang="ru-RU" sz="18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аппетита</a:t>
            </a:r>
            <a:r>
              <a:rPr lang="ru-RU" sz="18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8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тошнота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D172B13-6294-839E-B35E-6352818ED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7417-B71D-CF2A-B270-E5290791C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7717500" cy="386929"/>
          </a:xfrm>
        </p:spPr>
        <p:txBody>
          <a:bodyPr/>
          <a:lstStyle/>
          <a:p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Осложнения</a:t>
            </a:r>
            <a:r>
              <a:rPr lang="ru-RU" sz="2400" b="1" kern="0" spc="-7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хронической</a:t>
            </a:r>
            <a:r>
              <a:rPr lang="ru-RU" sz="2400" b="1" kern="0" spc="-7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сердечной</a:t>
            </a:r>
            <a:r>
              <a:rPr lang="ru-RU" sz="2400" b="1" kern="0" spc="-6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недостаточности</a:t>
            </a:r>
            <a:endParaRPr lang="ru-RU"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A8B89-B7D3-06A6-73EE-CFEE7431F4D7}"/>
              </a:ext>
            </a:extLst>
          </p:cNvPr>
          <p:cNvSpPr txBox="1"/>
          <p:nvPr/>
        </p:nvSpPr>
        <p:spPr>
          <a:xfrm>
            <a:off x="713226" y="943601"/>
            <a:ext cx="463826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24765" indent="44958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Одним из наиболее частых осложнений является отек легких.  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того,   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чтобы   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самостоятельно     распознать     это     грозное     осложнение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 своевременно обратиться в скорую помощь, необходимо знать, как оно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проявляется.</a:t>
            </a:r>
            <a:r>
              <a:rPr lang="ru-RU" sz="14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</a:t>
            </a:r>
            <a:r>
              <a:rPr lang="ru-RU" sz="14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легких</a:t>
            </a:r>
            <a:r>
              <a:rPr lang="ru-RU" sz="14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чаще</a:t>
            </a:r>
            <a:r>
              <a:rPr lang="ru-RU" sz="14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возникает</a:t>
            </a:r>
            <a:r>
              <a:rPr lang="ru-RU" sz="1400" spc="1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ночью,</a:t>
            </a:r>
            <a:r>
              <a:rPr lang="ru-RU" sz="14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нахождении</a:t>
            </a:r>
            <a:r>
              <a:rPr lang="ru-RU" sz="14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человека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лежа.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Резко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возникшая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(при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остром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легких)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прогрессирующая (при медленном развитии отека легких) одышка, чувство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нехватки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воздуха,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нарастающая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одышка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непродолжительное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переходит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удушье,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усиливается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лежа,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малейшей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нагрузке.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стремится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занять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вынужденное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(сидя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наклоном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вперед)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облегчения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дыхания.</a:t>
            </a:r>
          </a:p>
        </p:txBody>
      </p:sp>
      <p:pic>
        <p:nvPicPr>
          <p:cNvPr id="6" name="Рисунок 5" descr="Изображение выглядит как сердце, День святого Валентина&#10;&#10;Автоматически созданное описание">
            <a:extLst>
              <a:ext uri="{FF2B5EF4-FFF2-40B4-BE49-F238E27FC236}">
                <a16:creationId xmlns:a16="http://schemas.microsoft.com/office/drawing/2014/main" id="{DE08FB79-2A7D-C805-EB46-8AF14D711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490" y="1098988"/>
            <a:ext cx="3792510" cy="2756082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D8A9856-5E4C-3D74-593C-D845966FC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4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7417-B71D-CF2A-B270-E5290791C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7717500" cy="386929"/>
          </a:xfrm>
        </p:spPr>
        <p:txBody>
          <a:bodyPr/>
          <a:lstStyle/>
          <a:p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Осложнения</a:t>
            </a:r>
            <a:r>
              <a:rPr lang="ru-RU" sz="2400" b="1" kern="0" spc="-7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хронической</a:t>
            </a:r>
            <a:r>
              <a:rPr lang="ru-RU" sz="2400" b="1" kern="0" spc="-7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сердечной</a:t>
            </a:r>
            <a:r>
              <a:rPr lang="ru-RU" sz="2400" b="1" kern="0" spc="-6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недостаточности</a:t>
            </a:r>
            <a:endParaRPr lang="ru-RU"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A8B89-B7D3-06A6-73EE-CFEE7431F4D7}"/>
              </a:ext>
            </a:extLst>
          </p:cNvPr>
          <p:cNvSpPr txBox="1"/>
          <p:nvPr/>
        </p:nvSpPr>
        <p:spPr>
          <a:xfrm>
            <a:off x="607102" y="996845"/>
            <a:ext cx="556631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24765" algn="just">
              <a:spcAft>
                <a:spcPts val="0"/>
              </a:spcAft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Одним из наиболее частых осложнений является отек легких.  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того,   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чтобы   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самостоятельно     распознать     это     грозное     осложнение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 своевременно обратиться в скорую помощь, необходимо знать, как оно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проявляется.</a:t>
            </a:r>
            <a:r>
              <a:rPr lang="ru-RU" sz="16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</a:t>
            </a:r>
            <a:r>
              <a:rPr lang="ru-RU" sz="16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легких</a:t>
            </a:r>
            <a:r>
              <a:rPr lang="ru-RU" sz="16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чаще</a:t>
            </a:r>
            <a:r>
              <a:rPr lang="ru-RU" sz="16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возникает</a:t>
            </a:r>
            <a:r>
              <a:rPr lang="ru-RU" sz="1600" spc="1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ночью,</a:t>
            </a:r>
            <a:r>
              <a:rPr lang="ru-RU" sz="16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6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нахождении</a:t>
            </a:r>
            <a:r>
              <a:rPr lang="ru-RU" sz="16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человека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лежа.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Резко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возникшая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(при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остром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легких)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прогрессирующая (при медленном развитии отека легких) одышка, чувство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нехватки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воздуха,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нарастающая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одышка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непродолжительное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переходит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удушье,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усиливается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лежа,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малейшей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нагрузке.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стремится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занять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вынужденное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(сидя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наклоном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вперед)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облегчения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дыхания.</a:t>
            </a:r>
          </a:p>
        </p:txBody>
      </p:sp>
      <p:pic>
        <p:nvPicPr>
          <p:cNvPr id="5" name="Рисунок 4" descr="Изображение выглядит как рисунок, зарисовка, иллюстрация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C0EA40ED-2D94-4020-E8E3-F59451ADD2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3" t="10160" r="4754" b="6519"/>
          <a:stretch/>
        </p:blipFill>
        <p:spPr>
          <a:xfrm>
            <a:off x="6160957" y="1319134"/>
            <a:ext cx="2983043" cy="2827521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603D715-930D-EDCF-3700-818B12DF1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275" y="4424608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22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7417-B71D-CF2A-B270-E5290791C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7717500" cy="386929"/>
          </a:xfrm>
        </p:spPr>
        <p:txBody>
          <a:bodyPr/>
          <a:lstStyle/>
          <a:p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Осложнения</a:t>
            </a:r>
            <a:r>
              <a:rPr lang="ru-RU" sz="2400" b="1" kern="0" spc="-7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хронической</a:t>
            </a:r>
            <a:r>
              <a:rPr lang="ru-RU" sz="2400" b="1" kern="0" spc="-7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сердечной</a:t>
            </a:r>
            <a:r>
              <a:rPr lang="ru-RU" sz="2400" b="1" kern="0" spc="-6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недостаточности</a:t>
            </a:r>
            <a:endParaRPr lang="ru-RU"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A8B89-B7D3-06A6-73EE-CFEE7431F4D7}"/>
              </a:ext>
            </a:extLst>
          </p:cNvPr>
          <p:cNvSpPr txBox="1"/>
          <p:nvPr/>
        </p:nvSpPr>
        <p:spPr>
          <a:xfrm>
            <a:off x="713226" y="941862"/>
            <a:ext cx="500552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4765" algn="just"/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 отеке легких больного может беспокоить давящая боль в грудной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клетке,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учащение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сердцебиения,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холодный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липкий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пот.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Кожные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покровы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приобретают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синюшный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серый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оттенок,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возникает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кашель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сначала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сухой,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потом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выделением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пенистой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мокроты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розового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цвета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(из-за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прожилок крови).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 мере нарастания отека и заполнения легких жидкостью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дыхание становится клокочущим, слышимым на расстоянии. При нарастании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возникает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спутанность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сознания,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падение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артериального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давления,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 слабеет или может не определяться. Только экстренное медицинское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вмешательство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помочь в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данной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ситуации.</a:t>
            </a:r>
          </a:p>
        </p:txBody>
      </p:sp>
      <p:pic>
        <p:nvPicPr>
          <p:cNvPr id="5" name="Рисунок 4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4F59AB1A-95D4-90B0-5F32-08DD7187D0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3" t="23209" r="8456" b="11560"/>
          <a:stretch/>
        </p:blipFill>
        <p:spPr>
          <a:xfrm>
            <a:off x="5718749" y="1206709"/>
            <a:ext cx="3425252" cy="3028012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DDFCC2B-091C-BCDD-7E8E-023909E69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942" y="4371728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0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7417-B71D-CF2A-B270-E5290791C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7717500" cy="386929"/>
          </a:xfrm>
        </p:spPr>
        <p:txBody>
          <a:bodyPr/>
          <a:lstStyle/>
          <a:p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Осложнения</a:t>
            </a:r>
            <a:r>
              <a:rPr lang="ru-RU" sz="2400" b="1" kern="0" spc="-7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хронической</a:t>
            </a:r>
            <a:r>
              <a:rPr lang="ru-RU" sz="2400" b="1" kern="0" spc="-7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сердечной</a:t>
            </a:r>
            <a:r>
              <a:rPr lang="ru-RU" sz="2400" b="1" kern="0" spc="-6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недостаточности</a:t>
            </a:r>
            <a:endParaRPr lang="ru-RU"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A8B89-B7D3-06A6-73EE-CFEE7431F4D7}"/>
              </a:ext>
            </a:extLst>
          </p:cNvPr>
          <p:cNvSpPr txBox="1"/>
          <p:nvPr/>
        </p:nvSpPr>
        <p:spPr>
          <a:xfrm>
            <a:off x="816964" y="995125"/>
            <a:ext cx="761376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>
              <a:spcBef>
                <a:spcPts val="365"/>
              </a:spcBef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Другие    </a:t>
            </a:r>
            <a:r>
              <a:rPr lang="ru-RU" spc="29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тяжкие    </a:t>
            </a:r>
            <a:r>
              <a:rPr lang="ru-RU" spc="29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последствия, возникающие    </a:t>
            </a:r>
            <a:r>
              <a:rPr lang="ru-RU" spc="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    </a:t>
            </a:r>
            <a:r>
              <a:rPr lang="ru-RU" spc="29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 недостаточности:</a:t>
            </a:r>
          </a:p>
          <a:p>
            <a:pPr marL="376238" lvl="1" indent="-285750">
              <a:spcBef>
                <a:spcPts val="25"/>
              </a:spcBef>
              <a:spcAft>
                <a:spcPts val="0"/>
              </a:spcAft>
              <a:buClr>
                <a:srgbClr val="F45D3E"/>
              </a:buClr>
              <a:buSzPts val="1400"/>
              <a:buFont typeface="Wingdings" panose="05000000000000000000" pitchFamily="2" charset="2"/>
              <a:buChar char="Ø"/>
              <a:tabLst>
                <a:tab pos="701040" algn="l"/>
              </a:tabLs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внезапная</a:t>
            </a:r>
            <a:r>
              <a:rPr lang="ru-RU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сердечная</a:t>
            </a:r>
            <a:r>
              <a:rPr lang="ru-RU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смерть,</a:t>
            </a:r>
          </a:p>
          <a:p>
            <a:pPr marL="376238" lvl="1" indent="-285750">
              <a:spcBef>
                <a:spcPts val="30"/>
              </a:spcBef>
              <a:spcAft>
                <a:spcPts val="0"/>
              </a:spcAft>
              <a:buClr>
                <a:srgbClr val="F45D3E"/>
              </a:buClr>
              <a:buSzPts val="1400"/>
              <a:buFont typeface="Wingdings" panose="05000000000000000000" pitchFamily="2" charset="2"/>
              <a:buChar char="Ø"/>
              <a:tabLst>
                <a:tab pos="701040" algn="l"/>
              </a:tabLs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нарушение</a:t>
            </a:r>
            <a:r>
              <a:rPr lang="ru-RU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ритма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проводимости</a:t>
            </a:r>
            <a:r>
              <a:rPr lang="ru-RU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</a:p>
          <a:p>
            <a:pPr marL="376238" marR="142875" lvl="1" indent="-285750" algn="just">
              <a:spcBef>
                <a:spcPts val="20"/>
              </a:spcBef>
              <a:spcAft>
                <a:spcPts val="0"/>
              </a:spcAft>
              <a:buClr>
                <a:srgbClr val="F45D3E"/>
              </a:buClr>
              <a:buSzPts val="1400"/>
              <a:buFont typeface="Wingdings" panose="05000000000000000000" pitchFamily="2" charset="2"/>
              <a:buChar char="Ø"/>
              <a:tabLst>
                <a:tab pos="763905" algn="l"/>
              </a:tabLs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тромбозы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(образование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сгустков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крови)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тромбоэмболии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(отрыв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сгустков</a:t>
            </a:r>
            <a:r>
              <a:rPr lang="ru-RU" spc="2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крови</a:t>
            </a:r>
            <a:r>
              <a:rPr lang="ru-RU" spc="5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</a:t>
            </a:r>
            <a:r>
              <a:rPr lang="ru-RU" spc="5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места</a:t>
            </a:r>
            <a:r>
              <a:rPr lang="ru-RU" spc="5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их</a:t>
            </a:r>
            <a:r>
              <a:rPr lang="ru-RU" spc="5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образования,</a:t>
            </a:r>
            <a:r>
              <a:rPr lang="ru-RU" spc="5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перенесение</a:t>
            </a:r>
            <a:r>
              <a:rPr lang="ru-RU" spc="5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их</a:t>
            </a:r>
            <a:r>
              <a:rPr lang="ru-RU" spc="5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током</a:t>
            </a:r>
            <a:r>
              <a:rPr lang="ru-RU" spc="5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крови</a:t>
            </a:r>
            <a:r>
              <a:rPr lang="ru-RU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закрытие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просвета какого-либо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сосуда),</a:t>
            </a:r>
          </a:p>
          <a:p>
            <a:pPr marL="376238" marR="142240" lvl="1" indent="-285750" algn="just">
              <a:buClr>
                <a:srgbClr val="F45D3E"/>
              </a:buClr>
              <a:buSzPts val="1400"/>
              <a:buFont typeface="Wingdings" panose="05000000000000000000" pitchFamily="2" charset="2"/>
              <a:buChar char="Ø"/>
              <a:tabLst>
                <a:tab pos="770890" algn="l"/>
              </a:tabLs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сердечная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кахексия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(истощение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организма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вследствие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нарушения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кровообращения)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 снижение массы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тела, истончение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кожи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 появлением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плохо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заживающих язв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(глубоких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дефектов).</a:t>
            </a:r>
          </a:p>
          <a:p>
            <a:pPr marL="90488" marR="142240" algn="just">
              <a:spcAft>
                <a:spcPts val="0"/>
              </a:spcAft>
            </a:pPr>
            <a:endParaRPr lang="ru-RU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142240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Кроме</a:t>
            </a:r>
            <a:r>
              <a:rPr lang="ru-RU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того,</a:t>
            </a:r>
            <a:r>
              <a:rPr lang="ru-RU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возникнуть</a:t>
            </a:r>
            <a:r>
              <a:rPr lang="ru-RU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печеночная</a:t>
            </a:r>
            <a:r>
              <a:rPr lang="ru-RU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</a:t>
            </a:r>
            <a:r>
              <a:rPr lang="ru-RU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(нарушение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всех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функций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печени)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вследствие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застоя крови.</a:t>
            </a:r>
          </a:p>
          <a:p>
            <a:pPr marL="90488" marR="142875" algn="just">
              <a:spcAft>
                <a:spcPts val="0"/>
              </a:spcAft>
            </a:pPr>
            <a:endParaRPr lang="ru-RU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142875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Чтобы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максимально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избежать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перечисленных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осложнений,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больным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строго   соблюдать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лекарственных   препаратов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ведения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образа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жизни.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0A30648-4D6B-E947-7C8F-6FD75504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979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539E6-4A97-4FC3-1836-925D3BC6A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7717500" cy="784168"/>
          </a:xfrm>
        </p:spPr>
        <p:txBody>
          <a:bodyPr/>
          <a:lstStyle/>
          <a:p>
            <a:pPr marL="147320" marR="144780" indent="449580">
              <a:lnSpc>
                <a:spcPct val="107000"/>
              </a:lnSpc>
              <a:spcBef>
                <a:spcPts val="825"/>
              </a:spcBef>
              <a:spcAft>
                <a:spcPts val="800"/>
              </a:spcAft>
            </a:pP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Понятие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первичной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вторичной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профилактике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хронической</a:t>
            </a:r>
            <a:r>
              <a:rPr lang="ru-RU" sz="2400" b="1" kern="100" spc="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сердечной</a:t>
            </a:r>
            <a:r>
              <a:rPr lang="ru-RU" sz="2400" b="1" kern="100" spc="-1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недостаточности</a:t>
            </a:r>
            <a:endParaRPr lang="ru-RU" sz="2400" kern="100" dirty="0">
              <a:solidFill>
                <a:srgbClr val="F45D3E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546409-D119-B137-7994-C1C49C272B2E}"/>
              </a:ext>
            </a:extLst>
          </p:cNvPr>
          <p:cNvSpPr txBox="1"/>
          <p:nvPr/>
        </p:nvSpPr>
        <p:spPr>
          <a:xfrm>
            <a:off x="1217926" y="1229193"/>
            <a:ext cx="670809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3510" indent="449580" algn="just">
              <a:spcAft>
                <a:spcPts val="0"/>
              </a:spcAft>
            </a:pPr>
            <a:r>
              <a:rPr lang="ru-RU" sz="16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Первичная профилактика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 – это комплекс мер по предупреждению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заболеваний,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могут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быть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причиной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Первичная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профилактика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направлена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нормализацию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образа жизни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(правильное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питание,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физические нагрузки, отказ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курения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приема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алкоголя,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нормализация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массы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тела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др.)</a:t>
            </a:r>
          </a:p>
          <a:p>
            <a:pPr marL="146685" marR="143510" indent="448945" algn="just">
              <a:spcAft>
                <a:spcPts val="0"/>
              </a:spcAft>
            </a:pPr>
            <a:r>
              <a:rPr lang="ru-RU" sz="16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Вторичная</a:t>
            </a:r>
            <a:r>
              <a:rPr lang="ru-RU" sz="1600" b="1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профилактика</a:t>
            </a:r>
            <a:r>
              <a:rPr lang="ru-RU" sz="1600" b="1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комплекс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мер,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направленных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600" spc="2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лечение</a:t>
            </a:r>
            <a:r>
              <a:rPr lang="ru-RU" sz="1600" spc="2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уже</a:t>
            </a:r>
            <a:r>
              <a:rPr lang="ru-RU" sz="1600" spc="2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имеющихся</a:t>
            </a:r>
            <a:r>
              <a:rPr lang="ru-RU" sz="1600" spc="5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заболеваний</a:t>
            </a:r>
            <a:r>
              <a:rPr lang="ru-RU" sz="1600" spc="59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сердечно-сосудистой</a:t>
            </a:r>
            <a:r>
              <a:rPr lang="ru-RU" sz="1600" spc="5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системы,</a:t>
            </a:r>
            <a:r>
              <a:rPr lang="ru-RU" sz="16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предупреждение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возникновения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прогрессирования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имеющейся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недостаточности.</a:t>
            </a:r>
          </a:p>
        </p:txBody>
      </p:sp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76AC879-DAD3-3A26-CA34-502BEF87C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24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539E6-4A97-4FC3-1836-925D3BC6A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445025"/>
            <a:ext cx="7717500" cy="784168"/>
          </a:xfrm>
        </p:spPr>
        <p:txBody>
          <a:bodyPr/>
          <a:lstStyle/>
          <a:p>
            <a:pPr marL="147320" marR="144780" indent="449580">
              <a:lnSpc>
                <a:spcPct val="107000"/>
              </a:lnSpc>
              <a:spcBef>
                <a:spcPts val="825"/>
              </a:spcBef>
              <a:spcAft>
                <a:spcPts val="800"/>
              </a:spcAft>
            </a:pP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Понятие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первичной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вторичной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профилактике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хронической</a:t>
            </a:r>
            <a:r>
              <a:rPr lang="ru-RU" sz="2400" b="1" kern="100" spc="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сердечной</a:t>
            </a:r>
            <a:r>
              <a:rPr lang="ru-RU" sz="2400" b="1" kern="100" spc="-1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недостаточности</a:t>
            </a:r>
            <a:endParaRPr lang="ru-RU" sz="2400" kern="100" dirty="0">
              <a:solidFill>
                <a:srgbClr val="F45D3E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546409-D119-B137-7994-C1C49C272B2E}"/>
              </a:ext>
            </a:extLst>
          </p:cNvPr>
          <p:cNvSpPr txBox="1"/>
          <p:nvPr/>
        </p:nvSpPr>
        <p:spPr>
          <a:xfrm>
            <a:off x="1217926" y="1106484"/>
            <a:ext cx="6708098" cy="380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955" marR="141605" indent="449580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Поскольку наиболее часто ХСН возникает как следствие нелеченой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плохо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леченной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артериальной</a:t>
            </a:r>
            <a:r>
              <a:rPr lang="ru-RU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гипертензии</a:t>
            </a:r>
            <a:r>
              <a:rPr lang="ru-RU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ишемической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болезни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прежде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всего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постоянное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этих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лекарственными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средствами   для   нормализации   артериального   давления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защиты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органов-мишеней.</a:t>
            </a:r>
          </a:p>
          <a:p>
            <a:pPr marL="146050" marR="24130" indent="484188" algn="just">
              <a:spcBef>
                <a:spcPts val="365"/>
              </a:spcBef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 </a:t>
            </a:r>
            <a:r>
              <a:rPr lang="ru-RU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ишемической болезни сердца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(заболевание вследствие ухудшения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тока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собственным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артериям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сердца)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улучшение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кровотока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артериям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нормализация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липидного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обмена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(обмена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жиров в организме), лечение нарушений ритма сердца и др. При пороках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важно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своевременное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медикаментозное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хирургическое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лечение.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Предупреждение прогрессирования имеющейся сердечной недостаточности –</a:t>
            </a:r>
            <a:r>
              <a:rPr lang="ru-RU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своевременное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полноценное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недостаточности,</a:t>
            </a:r>
            <a:r>
              <a:rPr lang="ru-RU" spc="1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которое</a:t>
            </a:r>
            <a:r>
              <a:rPr lang="ru-RU" spc="1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позволяет</a:t>
            </a:r>
            <a:r>
              <a:rPr lang="ru-RU" spc="19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снизить</a:t>
            </a:r>
            <a:r>
              <a:rPr lang="ru-RU" spc="1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скорость</a:t>
            </a:r>
            <a:r>
              <a:rPr lang="ru-RU" spc="1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прогрессирования, уменьшить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количество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повторных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госпитализаций,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повысить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срок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пациента.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97E5AB6-D5D9-90E9-174D-64559ADE8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14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29998-F1D0-D4EB-E3B7-F6FCBB6D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84" y="557451"/>
            <a:ext cx="7583831" cy="572700"/>
          </a:xfrm>
        </p:spPr>
        <p:txBody>
          <a:bodyPr/>
          <a:lstStyle/>
          <a:p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Понятие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первичной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вторичной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профилактике</a:t>
            </a:r>
            <a:r>
              <a:rPr lang="ru-RU" sz="24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хронической</a:t>
            </a:r>
            <a:r>
              <a:rPr lang="ru-RU" sz="2400" b="1" kern="100" spc="5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сердечной</a:t>
            </a:r>
            <a:r>
              <a:rPr lang="ru-RU" sz="2400" b="1" kern="100" spc="-1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недостаточности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80B85-D33B-B410-51E5-11EDB73C3E69}"/>
              </a:ext>
            </a:extLst>
          </p:cNvPr>
          <p:cNvSpPr txBox="1"/>
          <p:nvPr/>
        </p:nvSpPr>
        <p:spPr>
          <a:xfrm>
            <a:off x="1476529" y="1261865"/>
            <a:ext cx="61909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24765" indent="449580" algn="just">
              <a:spcAft>
                <a:spcPts val="0"/>
              </a:spcAft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 ХСН необходим </a:t>
            </a:r>
            <a:r>
              <a:rPr lang="ru-RU" sz="16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постоянный контроль состояния своего здоровья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Ухудшения</a:t>
            </a:r>
            <a:r>
              <a:rPr lang="ru-RU" sz="1600" spc="-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самочувствия</a:t>
            </a:r>
            <a:r>
              <a:rPr lang="ru-RU" sz="1600" spc="-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можно</a:t>
            </a:r>
            <a:r>
              <a:rPr lang="ru-RU" sz="1600" spc="-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избежать,</a:t>
            </a:r>
            <a:r>
              <a:rPr lang="ru-RU" sz="1600" spc="-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следуя</a:t>
            </a:r>
            <a:r>
              <a:rPr lang="ru-RU" sz="1600" spc="-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правилам,</a:t>
            </a:r>
            <a:r>
              <a:rPr lang="ru-RU" sz="1600" spc="-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которые</a:t>
            </a:r>
            <a:r>
              <a:rPr lang="ru-RU" sz="1600" spc="-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помогут</a:t>
            </a:r>
            <a:r>
              <a:rPr lang="ru-RU" sz="16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облегчить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работу</a:t>
            </a:r>
            <a:r>
              <a:rPr lang="ru-RU" sz="1600" spc="3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улучшить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общее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состояние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организма.</a:t>
            </a:r>
          </a:p>
          <a:p>
            <a:pPr marL="147320" marR="24130" indent="448945" algn="just">
              <a:spcAft>
                <a:spcPts val="0"/>
              </a:spcAft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лекарственных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особенности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ведения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образа</a:t>
            </a:r>
            <a:r>
              <a:rPr lang="ru-RU" sz="16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больных</a:t>
            </a:r>
            <a:r>
              <a:rPr lang="ru-RU" sz="16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будут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рассмотрены</a:t>
            </a:r>
            <a:r>
              <a:rPr lang="ru-RU" sz="16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следующих</a:t>
            </a:r>
            <a:r>
              <a:rPr lang="ru-RU" sz="1600" spc="3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занятиях.</a:t>
            </a:r>
          </a:p>
        </p:txBody>
      </p:sp>
      <p:pic>
        <p:nvPicPr>
          <p:cNvPr id="8" name="Рисунок 7" descr="Изображение выглядит как мультфильм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3F662C2-5157-F7F0-611D-94E569799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584" y="3323968"/>
            <a:ext cx="3002829" cy="1819532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616786E-FDDE-6F69-1D4E-B096F11D2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63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63"/>
          <p:cNvSpPr txBox="1">
            <a:spLocks noGrp="1"/>
          </p:cNvSpPr>
          <p:nvPr>
            <p:ph type="title"/>
          </p:nvPr>
        </p:nvSpPr>
        <p:spPr>
          <a:xfrm>
            <a:off x="2348181" y="2505688"/>
            <a:ext cx="4375991" cy="95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dirty="0">
                <a:latin typeface="Fira Sans Extra Condensed" panose="020B0503050000020004" pitchFamily="34" charset="0"/>
                <a:ea typeface="Lato ExtraBold" panose="020F0502020204030204" pitchFamily="34" charset="0"/>
                <a:cs typeface="Lato ExtraBold" panose="020F0502020204030204" pitchFamily="34" charset="0"/>
              </a:rPr>
              <a:t>Спасибо!</a:t>
            </a:r>
            <a:endParaRPr sz="8800" dirty="0">
              <a:latin typeface="Fira Sans Extra Condensed" panose="020B0503050000020004" pitchFamily="34" charset="0"/>
              <a:ea typeface="Lato ExtraBold" panose="020F0502020204030204" pitchFamily="34" charset="0"/>
              <a:cs typeface="Lato ExtraBold" panose="020F0502020204030204" pitchFamily="34" charset="0"/>
            </a:endParaRPr>
          </a:p>
        </p:txBody>
      </p:sp>
      <p:grpSp>
        <p:nvGrpSpPr>
          <p:cNvPr id="2203" name="Google Shape;2203;p63"/>
          <p:cNvGrpSpPr/>
          <p:nvPr/>
        </p:nvGrpSpPr>
        <p:grpSpPr>
          <a:xfrm>
            <a:off x="1405575" y="1901513"/>
            <a:ext cx="451641" cy="1340475"/>
            <a:chOff x="9385150" y="1954263"/>
            <a:chExt cx="451641" cy="1340475"/>
          </a:xfrm>
        </p:grpSpPr>
        <p:grpSp>
          <p:nvGrpSpPr>
            <p:cNvPr id="2204" name="Google Shape;2204;p63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2205" name="Google Shape;2205;p63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63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63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63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9" name="Google Shape;2209;p63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0" name="Google Shape;2210;p63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1" name="Google Shape;2211;p63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12" name="Google Shape;2212;p63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213" name="Google Shape;2213;p6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4" name="Google Shape;2214;p6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5" name="Google Shape;2215;p6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6" name="Google Shape;2216;p6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7" name="Google Shape;2217;p6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8" name="Google Shape;2218;p6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9" name="Google Shape;2219;p6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0" name="Google Shape;2220;p63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2221" name="Google Shape;2221;p6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2" name="Google Shape;2222;p6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3" name="Google Shape;2223;p6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4" name="Google Shape;2224;p6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5" name="Google Shape;2225;p6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6" name="Google Shape;2226;p6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7" name="Google Shape;2227;p6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8" name="Google Shape;2228;p63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2229" name="Google Shape;2229;p6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6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6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2" name="Google Shape;2232;p6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3" name="Google Shape;2233;p6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4" name="Google Shape;2234;p6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5" name="Google Shape;2235;p6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6" name="Google Shape;2236;p63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2237" name="Google Shape;2237;p6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8" name="Google Shape;2238;p6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6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0" name="Google Shape;2240;p6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1" name="Google Shape;2241;p6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6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6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244" name="Google Shape;224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7164634" y="3561947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5" name="Google Shape;224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86071" y="242852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6" name="Google Shape;224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88042" flipH="1">
            <a:off x="819599" y="4179065"/>
            <a:ext cx="726133" cy="67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7" name="Google Shape;2247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00003">
            <a:off x="830683" y="838099"/>
            <a:ext cx="520854" cy="48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288067">
            <a:off x="6852640" y="2515000"/>
            <a:ext cx="417472" cy="389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9" name="Google Shape;2249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0">
            <a:off x="4062653" y="323119"/>
            <a:ext cx="1018695" cy="94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6E82948-CC4B-46D7-8E24-A6586A8F2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608" y="1339200"/>
            <a:ext cx="1472784" cy="9954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eart &amp; Lungs Diagnostic Center by Slidesgo">
  <a:themeElements>
    <a:clrScheme name="Simple Light">
      <a:dk1>
        <a:srgbClr val="333333"/>
      </a:dk1>
      <a:lt1>
        <a:srgbClr val="FFFFFF"/>
      </a:lt1>
      <a:dk2>
        <a:srgbClr val="595959"/>
      </a:dk2>
      <a:lt2>
        <a:srgbClr val="EEEEEE"/>
      </a:lt2>
      <a:accent1>
        <a:srgbClr val="F45D3E"/>
      </a:accent1>
      <a:accent2>
        <a:srgbClr val="0D828E"/>
      </a:accent2>
      <a:accent3>
        <a:srgbClr val="D2F9F8"/>
      </a:accent3>
      <a:accent4>
        <a:srgbClr val="FFAB40"/>
      </a:accent4>
      <a:accent5>
        <a:srgbClr val="A2EAE6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1657</Words>
  <Application>Microsoft Office PowerPoint</Application>
  <PresentationFormat>Экран (16:9)</PresentationFormat>
  <Paragraphs>110</Paragraphs>
  <Slides>25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7" baseType="lpstr">
      <vt:lpstr>Lato</vt:lpstr>
      <vt:lpstr>Roboto</vt:lpstr>
      <vt:lpstr>Open Sans</vt:lpstr>
      <vt:lpstr>Arial</vt:lpstr>
      <vt:lpstr>Roboto Slab</vt:lpstr>
      <vt:lpstr>Wingdings</vt:lpstr>
      <vt:lpstr>Times New Roman</vt:lpstr>
      <vt:lpstr>Lexend</vt:lpstr>
      <vt:lpstr>Calibri</vt:lpstr>
      <vt:lpstr>Fira Sans Extra Condensed</vt:lpstr>
      <vt:lpstr>Francois One</vt:lpstr>
      <vt:lpstr>Heart &amp; Lungs Diagnostic Center by Slidesgo</vt:lpstr>
      <vt:lpstr>Школа пациентов с хронической сердечной недостаточностью (ХСН)</vt:lpstr>
      <vt:lpstr>1 занятие</vt:lpstr>
      <vt:lpstr>Вводная часть</vt:lpstr>
      <vt:lpstr>Причины высокого уровня смертности</vt:lpstr>
      <vt:lpstr>Многочисленные исследования</vt:lpstr>
      <vt:lpstr>Еще одним фактором</vt:lpstr>
      <vt:lpstr>Интернет - ресурс</vt:lpstr>
      <vt:lpstr>1</vt:lpstr>
      <vt:lpstr>Презентация PowerPoint</vt:lpstr>
      <vt:lpstr>Механизм развития</vt:lpstr>
      <vt:lpstr>Основные симптомы ХСН – одышка и отеки – возникают вследствие накопления лишней жидкости в организме из-за слабой работы сердца.   Отеки порявляются в области голеней и обычно усиливаются в конце дня.   Появление одышки наличием застоя жидкости в малом круге кровообращения (в легких).</vt:lpstr>
      <vt:lpstr>Презентация PowerPoint</vt:lpstr>
      <vt:lpstr>Презентация PowerPoint</vt:lpstr>
      <vt:lpstr>Функциональные  классы ХСН</vt:lpstr>
      <vt:lpstr>Оценка состояния и течения заболевания</vt:lpstr>
      <vt:lpstr>Результаты анкетирования</vt:lpstr>
      <vt:lpstr>Необходимость сообщить своему лечащему врачу или вызвать скорую помощь может появляться в следующих случаях:</vt:lpstr>
      <vt:lpstr>Осложнения хронической сердечной недостаточности</vt:lpstr>
      <vt:lpstr>Осложнения хронической сердечной недостаточности</vt:lpstr>
      <vt:lpstr>Осложнения хронической сердечной недостаточности</vt:lpstr>
      <vt:lpstr>Осложнения хронической сердечной недостаточности</vt:lpstr>
      <vt:lpstr>Понятие о первичной и вторичной профилактике хронической сердечной недостаточности</vt:lpstr>
      <vt:lpstr>Понятие о первичной и вторичной профилактике хронической сердечной недостаточности</vt:lpstr>
      <vt:lpstr>Понятие о первичной и вторичной профилактике хронической сердечной недостаточности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пациентов с хронической сердечной недостаточностью</dc:title>
  <cp:lastModifiedBy>Антон Шаклеин</cp:lastModifiedBy>
  <cp:revision>3</cp:revision>
  <dcterms:modified xsi:type="dcterms:W3CDTF">2023-11-23T11:56:20Z</dcterms:modified>
</cp:coreProperties>
</file>