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8" r:id="rId3"/>
    <p:sldId id="257" r:id="rId5"/>
    <p:sldId id="277" r:id="rId6"/>
    <p:sldId id="278" r:id="rId7"/>
    <p:sldId id="296" r:id="rId8"/>
    <p:sldId id="295" r:id="rId9"/>
    <p:sldId id="270" r:id="rId10"/>
    <p:sldId id="269" r:id="rId11"/>
    <p:sldId id="301" r:id="rId12"/>
    <p:sldId id="302" r:id="rId13"/>
    <p:sldId id="304" r:id="rId14"/>
    <p:sldId id="289" r:id="rId15"/>
    <p:sldId id="263" r:id="rId16"/>
    <p:sldId id="291" r:id="rId17"/>
    <p:sldId id="268" r:id="rId18"/>
    <p:sldId id="274" r:id="rId19"/>
  </p:sldIdLst>
  <p:sldSz cx="12192000" cy="6858000"/>
  <p:notesSz cx="6858000" cy="9144000"/>
  <p:embeddedFontLst>
    <p:embeddedFont>
      <p:font typeface="SimSun" panose="02010600030101010101" pitchFamily="2" charset="-122"/>
      <p:regular r:id="rId24"/>
    </p:embeddedFont>
    <p:embeddedFont>
      <p:font typeface="Microsoft YaHei" panose="020B0503020204020204" charset="-122"/>
      <p:regular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3FFD"/>
    <a:srgbClr val="7855CF"/>
    <a:srgbClr val="B083FD"/>
    <a:srgbClr val="7E59D9"/>
    <a:srgbClr val="665CE6"/>
    <a:srgbClr val="C1C1C1"/>
    <a:srgbClr val="B183FD"/>
    <a:srgbClr val="4139E1"/>
    <a:srgbClr val="7423FC"/>
    <a:srgbClr val="2A2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大专院校延期开学防疫工作安排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ly-arranged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.jpeg"/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4.sv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.jpeg"/><Relationship Id="rId3" Type="http://schemas.openxmlformats.org/officeDocument/2006/relationships/image" Target="../media/image12.png"/><Relationship Id="rId2" Type="http://schemas.openxmlformats.org/officeDocument/2006/relationships/image" Target="file:///C:\Users\user\AppData\Local\Temp\wps\INetCache\352eb26c79d957e0c6871aad556250dd" TargetMode="Externa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4.sv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image" Target="../media/image14.GIF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.jpeg"/><Relationship Id="rId3" Type="http://schemas.openxmlformats.org/officeDocument/2006/relationships/image" Target="../media/image15.png"/><Relationship Id="rId2" Type="http://schemas.openxmlformats.org/officeDocument/2006/relationships/image" Target="file:///C:\Users\user\AppData\Local\Temp\wps\INetCache\d5d4ed1b4655baad01baa1655f9cdb8e" TargetMode="Externa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084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办公中心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62615" y="603250"/>
            <a:ext cx="447675" cy="30607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1108190" y="1389380"/>
            <a:ext cx="9965867" cy="2929890"/>
            <a:chOff x="1184" y="1256"/>
            <a:chExt cx="15694" cy="4614"/>
          </a:xfrm>
        </p:grpSpPr>
        <p:grpSp>
          <p:nvGrpSpPr>
            <p:cNvPr id="41" name="组合 40"/>
            <p:cNvGrpSpPr/>
            <p:nvPr/>
          </p:nvGrpSpPr>
          <p:grpSpPr>
            <a:xfrm>
              <a:off x="1184" y="2761"/>
              <a:ext cx="15694" cy="3109"/>
              <a:chOff x="1220" y="2267"/>
              <a:chExt cx="15694" cy="3109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220" y="2267"/>
                <a:ext cx="15694" cy="3109"/>
                <a:chOff x="1208" y="1811"/>
                <a:chExt cx="15547" cy="3109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1400" y="1811"/>
                  <a:ext cx="1338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1208" y="1899"/>
                  <a:ext cx="15547" cy="3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5400" b="1">
                      <a:solidFill>
                        <a:schemeClr val="tx1"/>
                      </a:solidFill>
                      <a:uFillTx/>
                      <a:latin typeface="Arial" panose="020B0604020202020204" pitchFamily="34" charset="0"/>
                      <a:ea typeface="优设标题黑" panose="00000500000000000000" charset="-122"/>
                      <a:cs typeface="Arial" panose="020B0604020202020204" pitchFamily="34" charset="0"/>
                      <a:sym typeface="+mn-ea"/>
                    </a:rPr>
                    <a:t>Ч</a:t>
                  </a:r>
                  <a:r>
                    <a:rPr lang="ru-RU" altLang="zh-CN" sz="5400" b="1">
                      <a:solidFill>
                        <a:schemeClr val="tx1"/>
                      </a:solidFill>
                      <a:uFillTx/>
                      <a:latin typeface="Arial" panose="020B0604020202020204" pitchFamily="34" charset="0"/>
                      <a:ea typeface="优设标题黑" panose="00000500000000000000" charset="-122"/>
                      <a:cs typeface="Arial" panose="020B0604020202020204" pitchFamily="34" charset="0"/>
                      <a:sym typeface="+mn-ea"/>
                    </a:rPr>
                    <a:t>то</a:t>
                  </a:r>
                  <a:r>
                    <a:rPr lang="zh-CN" altLang="en-US" sz="5400" b="1">
                      <a:solidFill>
                        <a:schemeClr val="tx1"/>
                      </a:solidFill>
                      <a:uFillTx/>
                      <a:latin typeface="Arial" panose="020B0604020202020204" pitchFamily="34" charset="0"/>
                      <a:ea typeface="优设标题黑" panose="00000500000000000000" charset="-122"/>
                      <a:cs typeface="Arial" panose="020B0604020202020204" pitchFamily="34" charset="0"/>
                      <a:sym typeface="+mn-ea"/>
                    </a:rPr>
                    <a:t> такое сахарный диабет? </a:t>
                  </a:r>
                  <a:endParaRPr lang="zh-CN" altLang="en-US" sz="5400" b="1">
                    <a:solidFill>
                      <a:schemeClr val="tx1"/>
                    </a:solidFill>
                    <a:uFillTx/>
                    <a:latin typeface="Arial" panose="020B0604020202020204" pitchFamily="34" charset="0"/>
                    <a:ea typeface="优设标题黑" panose="00000500000000000000" charset="-122"/>
                    <a:cs typeface="Arial" panose="020B0604020202020204" pitchFamily="34" charset="0"/>
                    <a:sym typeface="+mn-ea"/>
                  </a:endParaRPr>
                </a:p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5400" b="1">
                      <a:solidFill>
                        <a:schemeClr val="tx1"/>
                      </a:solidFill>
                      <a:uFillTx/>
                      <a:latin typeface="Arial" panose="020B0604020202020204" pitchFamily="34" charset="0"/>
                      <a:ea typeface="优设标题黑" panose="00000500000000000000" charset="-122"/>
                      <a:cs typeface="Arial" panose="020B0604020202020204" pitchFamily="34" charset="0"/>
                      <a:sym typeface="+mn-ea"/>
                    </a:rPr>
                    <a:t>Контроль сахара крови</a:t>
                  </a:r>
                  <a:endParaRPr lang="zh-CN" altLang="en-US" sz="5400" b="1">
                    <a:solidFill>
                      <a:schemeClr val="tx1"/>
                    </a:solidFill>
                    <a:uFillTx/>
                    <a:latin typeface="Arial" panose="020B0604020202020204" pitchFamily="34" charset="0"/>
                    <a:ea typeface="优设标题黑" panose="00000500000000000000" charset="-122"/>
                    <a:cs typeface="Arial" panose="020B0604020202020204" pitchFamily="34" charset="0"/>
                    <a:sym typeface="+mn-ea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8306" y="1811"/>
                  <a:ext cx="1338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9457" y="1811"/>
                  <a:ext cx="1338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1414" y="3377"/>
                <a:ext cx="11841" cy="1307"/>
                <a:chOff x="1400" y="3155"/>
                <a:chExt cx="11730" cy="1307"/>
              </a:xfrm>
            </p:grpSpPr>
            <p:sp>
              <p:nvSpPr>
                <p:cNvPr id="2" name="文本框 1"/>
                <p:cNvSpPr txBox="1"/>
                <p:nvPr/>
              </p:nvSpPr>
              <p:spPr>
                <a:xfrm>
                  <a:off x="1400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2544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3688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4832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7120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8264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10552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11696" y="3155"/>
                  <a:ext cx="1434" cy="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80000"/>
                    </a:lnSpc>
                  </a:pPr>
                  <a:endParaRPr lang="zh-CN" altLang="en-US" sz="600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Tx/>
                    <a:latin typeface="优设标题黑" panose="00000500000000000000" charset="-122"/>
                    <a:ea typeface="优设标题黑" panose="00000500000000000000" charset="-122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2115" y="1256"/>
              <a:ext cx="13806" cy="740"/>
              <a:chOff x="2205" y="944"/>
              <a:chExt cx="13806" cy="740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2205" y="950"/>
                <a:ext cx="13806" cy="734"/>
              </a:xfrm>
              <a:prstGeom prst="roundRect">
                <a:avLst/>
              </a:prstGeom>
              <a:noFill/>
              <a:ln w="22225">
                <a:gradFill>
                  <a:gsLst>
                    <a:gs pos="0">
                      <a:srgbClr val="C19AFD">
                        <a:alpha val="100000"/>
                        <a:lumMod val="94000"/>
                      </a:srgbClr>
                    </a:gs>
                    <a:gs pos="100000">
                      <a:srgbClr val="645BE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210" y="944"/>
                <a:ext cx="13687" cy="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2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«ШКОЛА ПАЦИЕНТА С САХАРНЫМ ДИАБЕТОМ 2 ТИПА»</a:t>
                </a:r>
                <a:endParaRPr lang="en-US" altLang="zh-CN" sz="2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4" name="同心圆 43"/>
          <p:cNvSpPr/>
          <p:nvPr/>
        </p:nvSpPr>
        <p:spPr>
          <a:xfrm>
            <a:off x="4541520" y="4714240"/>
            <a:ext cx="1289050" cy="1289050"/>
          </a:xfrm>
          <a:prstGeom prst="donut">
            <a:avLst>
              <a:gd name="adj" fmla="val 23240"/>
            </a:avLst>
          </a:prstGeom>
          <a:gradFill>
            <a:gsLst>
              <a:gs pos="0">
                <a:srgbClr val="645BE6">
                  <a:alpha val="7000"/>
                </a:srgbClr>
              </a:gs>
              <a:gs pos="100000">
                <a:srgbClr val="B183FD">
                  <a:alpha val="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3">
            <a:lum bright="6000"/>
          </a:blip>
          <a:srcRect t="55237"/>
          <a:stretch>
            <a:fillRect/>
          </a:stretch>
        </p:blipFill>
        <p:spPr>
          <a:xfrm>
            <a:off x="8155305" y="342265"/>
            <a:ext cx="1085215" cy="485775"/>
          </a:xfrm>
          <a:prstGeom prst="rect">
            <a:avLst/>
          </a:prstGeom>
        </p:spPr>
      </p:pic>
      <p:pic>
        <p:nvPicPr>
          <p:cNvPr id="8" name="Content Placeholder 7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084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508875" y="570865"/>
            <a:ext cx="3942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ru-RU" altLang="en-US"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это такое?</a:t>
            </a:r>
            <a:endParaRPr lang="ru-RU" altLang="en-US" sz="3200" b="1" i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6381750" y="345440"/>
            <a:ext cx="1292860" cy="578485"/>
          </a:xfrm>
          <a:prstGeom prst="rect">
            <a:avLst/>
          </a:prstGeom>
        </p:spPr>
      </p:pic>
      <p:pic>
        <p:nvPicPr>
          <p:cNvPr id="20" name="图片 19" descr="办公中心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195" y="617855"/>
            <a:ext cx="447675" cy="306070"/>
          </a:xfrm>
          <a:prstGeom prst="rect">
            <a:avLst/>
          </a:prstGeom>
        </p:spPr>
      </p:pic>
      <p:grpSp>
        <p:nvGrpSpPr>
          <p:cNvPr id="9" name="组合 20"/>
          <p:cNvGrpSpPr/>
          <p:nvPr/>
        </p:nvGrpSpPr>
        <p:grpSpPr>
          <a:xfrm rot="0">
            <a:off x="984885" y="1339215"/>
            <a:ext cx="9971405" cy="3769360"/>
            <a:chOff x="1231" y="1964"/>
            <a:chExt cx="15703" cy="5936"/>
          </a:xfrm>
        </p:grpSpPr>
        <p:grpSp>
          <p:nvGrpSpPr>
            <p:cNvPr id="11" name="组合 14"/>
            <p:cNvGrpSpPr/>
            <p:nvPr/>
          </p:nvGrpSpPr>
          <p:grpSpPr>
            <a:xfrm>
              <a:off x="10323" y="3143"/>
              <a:ext cx="4900" cy="1136"/>
              <a:chOff x="11667" y="3263"/>
              <a:chExt cx="4900" cy="1136"/>
            </a:xfrm>
          </p:grpSpPr>
          <p:sp>
            <p:nvSpPr>
              <p:cNvPr id="18" name="文本框 6"/>
              <p:cNvSpPr txBox="1"/>
              <p:nvPr/>
            </p:nvSpPr>
            <p:spPr>
              <a:xfrm>
                <a:off x="11667" y="3263"/>
                <a:ext cx="488" cy="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buClrTx/>
                  <a:buSzTx/>
                  <a:buFontTx/>
                </a:pPr>
                <a:endParaRPr lang="zh-CN" altLang="en-US" sz="2400" spc="300" dirty="0">
                  <a:solidFill>
                    <a:srgbClr val="0060E2"/>
                  </a:solidFill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22" name="文本框 11"/>
              <p:cNvSpPr txBox="1"/>
              <p:nvPr/>
            </p:nvSpPr>
            <p:spPr>
              <a:xfrm>
                <a:off x="12716" y="4013"/>
                <a:ext cx="3851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endParaRPr lang="zh-CN" altLang="en-US" sz="1000" cap="all">
                  <a:solidFill>
                    <a:srgbClr val="9B78F6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组合 15"/>
            <p:cNvGrpSpPr/>
            <p:nvPr/>
          </p:nvGrpSpPr>
          <p:grpSpPr>
            <a:xfrm>
              <a:off x="1231" y="1964"/>
              <a:ext cx="15703" cy="4215"/>
              <a:chOff x="2575" y="2549"/>
              <a:chExt cx="15703" cy="4215"/>
            </a:xfrm>
          </p:grpSpPr>
          <p:sp>
            <p:nvSpPr>
              <p:cNvPr id="24" name="文本框 7"/>
              <p:cNvSpPr txBox="1"/>
              <p:nvPr/>
            </p:nvSpPr>
            <p:spPr>
              <a:xfrm>
                <a:off x="2575" y="2549"/>
                <a:ext cx="15703" cy="4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2400" spc="300" dirty="0">
                    <a:solidFill>
                      <a:srgbClr val="7855CF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Сахарный диабет</a:t>
                </a:r>
                <a:r>
                  <a:rPr lang="zh-CN" altLang="en-US" sz="2400" spc="3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 — это заболевание, основным симптомом которого является повышение уровня сахара в крови.</a:t>
                </a:r>
                <a:endParaRPr lang="zh-CN" altLang="en-US" sz="2400" spc="3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endParaRPr>
              </a:p>
              <a:p>
                <a:pPr algn="l">
                  <a:buClrTx/>
                  <a:buSzTx/>
                  <a:buFontTx/>
                </a:pPr>
                <a:endParaRPr lang="zh-CN" altLang="en-US" sz="2400" spc="3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endParaRPr>
              </a:p>
              <a:p>
                <a:pPr algn="l">
                  <a:buClrTx/>
                  <a:buSzTx/>
                  <a:buFontTx/>
                </a:pPr>
                <a:r>
                  <a:rPr lang="zh-CN" altLang="en-US" sz="2400" spc="3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Всемирной организации</a:t>
                </a:r>
                <a:r>
                  <a:rPr lang="ru-RU" altLang="zh-CN" sz="2400" spc="3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 </a:t>
                </a:r>
                <a:r>
                  <a:rPr lang="zh-CN" altLang="en-US" sz="2400" spc="3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здравоохранения (ВОЗ) выделяет несколько его видов</a:t>
                </a:r>
                <a:r>
                  <a:rPr lang="ru-RU" altLang="zh-CN" sz="2400" spc="3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charset="-122"/>
                    <a:cs typeface="Arial" panose="020B0604020202020204" pitchFamily="34" charset="0"/>
                  </a:rPr>
                  <a:t>, основными являются диабеты 1 и 2 типа.</a:t>
                </a:r>
                <a:endParaRPr lang="ru-RU" altLang="zh-CN" sz="2400" spc="3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12"/>
              <p:cNvSpPr txBox="1"/>
              <p:nvPr/>
            </p:nvSpPr>
            <p:spPr>
              <a:xfrm>
                <a:off x="12716" y="6295"/>
                <a:ext cx="4757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endParaRPr lang="zh-CN" altLang="en-US" sz="1000" cap="all">
                  <a:solidFill>
                    <a:srgbClr val="9B78F6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文本框 13"/>
            <p:cNvSpPr txBox="1"/>
            <p:nvPr/>
          </p:nvSpPr>
          <p:spPr>
            <a:xfrm>
              <a:off x="11258" y="7514"/>
              <a:ext cx="534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endParaRPr lang="zh-CN" altLang="en-US" sz="1000" cap="all">
                <a:solidFill>
                  <a:srgbClr val="9B78F6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Content Placeholder 5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592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12800" y="1014095"/>
            <a:ext cx="10631805" cy="4552950"/>
            <a:chOff x="1280" y="1957"/>
            <a:chExt cx="16743" cy="7170"/>
          </a:xfrm>
        </p:grpSpPr>
        <p:sp>
          <p:nvSpPr>
            <p:cNvPr id="2" name="文本框 1"/>
            <p:cNvSpPr txBox="1"/>
            <p:nvPr/>
          </p:nvSpPr>
          <p:spPr>
            <a:xfrm>
              <a:off x="1280" y="2325"/>
              <a:ext cx="9084" cy="58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just" fontAlgn="auto">
                <a:lnSpc>
                  <a:spcPct val="130000"/>
                </a:lnSpc>
                <a:buClr>
                  <a:srgbClr val="823FFD"/>
                </a:buClr>
                <a:buFont typeface="Wingdings" panose="05000000000000000000" charset="0"/>
                <a:buChar char="u"/>
              </a:pPr>
              <a:r>
                <a:rPr lang="zh-CN" b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Сахар (глюкоза)</a:t>
              </a:r>
              <a:r>
                <a:rPr 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-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э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то важнейший источник энергии для многих клеток — мышечных, жировых</a:t>
              </a: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и 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клеток печени. </a:t>
              </a:r>
              <a:endParaRPr lang="zh-CN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Clr>
                  <a:srgbClr val="823FFD"/>
                </a:buClr>
                <a:buFont typeface="Wingdings" panose="05000000000000000000" charset="0"/>
                <a:buChar char="u"/>
              </a:pP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Он поступает в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организм с некоторыми видами пищи</a:t>
              </a: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, 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а также из печени</a:t>
              </a:r>
              <a:r>
                <a:rPr lang="ru-RU" alt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в виде гликогена.</a:t>
              </a:r>
              <a:endParaRPr lang="zh-CN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Clr>
                  <a:srgbClr val="823FFD"/>
                </a:buClr>
                <a:buFont typeface="Wingdings" panose="05000000000000000000" charset="0"/>
                <a:buChar char="u"/>
              </a:pP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Однако самостоятельно сахар проникнуть в клетки не может. Для этого необходим </a:t>
              </a:r>
              <a:r>
                <a:rPr lang="zh-CN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инсулин</a:t>
              </a:r>
              <a:r>
                <a:rPr lang="zh-CN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, который часто сравнивают с </a:t>
              </a:r>
              <a:r>
                <a:rPr lang="zh-CN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ключом, делающим </a:t>
              </a:r>
              <a:r>
                <a:rPr lang="ru-RU" altLang="zh-CN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клетки </a:t>
              </a:r>
              <a:r>
                <a:rPr lang="zh-CN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доступными для сахара</a:t>
              </a:r>
              <a:r>
                <a:rPr lang="ru-RU" altLang="zh-CN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и снижающим его уровень в крови.</a:t>
              </a:r>
              <a:endParaRPr lang="ru-RU" altLang="zh-CN" u="sng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9" name="图片 18" descr="knowledge_-2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03" y="1957"/>
              <a:ext cx="7020" cy="7170"/>
            </a:xfrm>
            <a:prstGeom prst="rect">
              <a:avLst/>
            </a:prstGeom>
          </p:spPr>
        </p:pic>
      </p:grpSp>
      <p:pic>
        <p:nvPicPr>
          <p:cNvPr id="14" name="Content Placeholder 13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5920" y="32385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29285" y="1489710"/>
            <a:ext cx="10107295" cy="3096260"/>
            <a:chOff x="1055" y="2458"/>
            <a:chExt cx="15917" cy="4876"/>
          </a:xfrm>
        </p:grpSpPr>
        <p:sp>
          <p:nvSpPr>
            <p:cNvPr id="3" name="文本框 2"/>
            <p:cNvSpPr txBox="1"/>
            <p:nvPr/>
          </p:nvSpPr>
          <p:spPr>
            <a:xfrm>
              <a:off x="1055" y="2458"/>
              <a:ext cx="15917" cy="366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Сахарный диабет 2 типа характер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ен</a:t>
              </a: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для более зрелого возраста: он выявляется, как правило, после 40 лет.</a:t>
              </a:r>
              <a:endParaRPr 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Около 90% больных сахарным диабетом 2 типа имеют избыточный вес и 40% - отягощенную наследственность.</a:t>
              </a:r>
              <a:endParaRPr lang="zh-CN" sz="1400" u="sng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Начинается заболевание,часто совершенно незаметно для больного. </a:t>
              </a:r>
              <a:endParaRPr 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При сахарном диабете 2 типа поджелудочная железа продолжает вырабатывать инсулин, причем часто даже в больших количествах, чем в норме. </a:t>
              </a:r>
              <a:endParaRPr 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Главным дефектом при этом типе диабета является то, что </a:t>
              </a:r>
              <a:r>
                <a:rPr 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клетки</a:t>
              </a: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становятся </a:t>
              </a:r>
              <a:r>
                <a:rPr lang="ru-RU" alt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 чувствительны к инсулину</a:t>
              </a: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. Поэтому </a:t>
              </a:r>
              <a:r>
                <a:rPr 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сахар не захватывается ими и его уровень в крови остается повышенным</a:t>
              </a: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. </a:t>
              </a:r>
              <a:endParaRPr 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Такое состояние сниженной чувствительности к инсулину называют</a:t>
              </a:r>
              <a:r>
                <a:rPr 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zh-CN" sz="1400" b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инсулинорезистентностью</a:t>
              </a:r>
              <a:r>
                <a:rPr 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endPara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文本框 11"/>
          <p:cNvSpPr txBox="1"/>
          <p:nvPr/>
        </p:nvSpPr>
        <p:spPr>
          <a:xfrm>
            <a:off x="2961640" y="704850"/>
            <a:ext cx="8049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2400" b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Что мы должны знать о сахарном диабете 2 типа:</a:t>
            </a:r>
            <a:endParaRPr lang="ru-RU" altLang="zh-CN" sz="2400" b="1">
              <a:solidFill>
                <a:srgbClr val="7855CF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11" name="圆角矩形 36"/>
          <p:cNvSpPr/>
          <p:nvPr/>
        </p:nvSpPr>
        <p:spPr>
          <a:xfrm>
            <a:off x="3118485" y="635000"/>
            <a:ext cx="7735570" cy="708025"/>
          </a:xfrm>
          <a:prstGeom prst="roundRect">
            <a:avLst/>
          </a:prstGeom>
          <a:noFill/>
          <a:ln w="12700">
            <a:gradFill>
              <a:gsLst>
                <a:gs pos="0">
                  <a:srgbClr val="C19AFD">
                    <a:alpha val="100000"/>
                    <a:lumMod val="94000"/>
                  </a:srgbClr>
                </a:gs>
                <a:gs pos="100000">
                  <a:srgbClr val="645BE6"/>
                </a:gs>
              </a:gsLst>
              <a:lin ang="378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9" name="Content Placeholder 108"/>
          <p:cNvPicPr/>
          <p:nvPr>
            <p:ph idx="1"/>
          </p:nvPr>
        </p:nvPicPr>
        <p:blipFill>
          <a:blip r:embed="rId2"/>
          <a:srcRect t="2902" b="9410"/>
          <a:stretch>
            <a:fillRect/>
          </a:stretch>
        </p:blipFill>
        <p:spPr>
          <a:xfrm>
            <a:off x="3624580" y="3817620"/>
            <a:ext cx="8095615" cy="24555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Content Placeholder 7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126490" y="1768475"/>
            <a:ext cx="9983470" cy="3166745"/>
            <a:chOff x="1774" y="2785"/>
            <a:chExt cx="15722" cy="4987"/>
          </a:xfrm>
        </p:grpSpPr>
        <p:sp>
          <p:nvSpPr>
            <p:cNvPr id="3" name="文本框 2"/>
            <p:cNvSpPr txBox="1"/>
            <p:nvPr/>
          </p:nvSpPr>
          <p:spPr>
            <a:xfrm>
              <a:off x="1774" y="2785"/>
              <a:ext cx="15722" cy="498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Ожирение стало для человечества действительно серьезной проблемой. 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Теперь жировая ткань — это главный «виновник» многих патологических состояний. 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Ожирение является самостоятельным хроническим заболеванием, однако, </a:t>
              </a:r>
              <a:r>
                <a:rPr lang="ru-RU" altLang="zh-CN" sz="1400" b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это  важнейший фактор риска развития многих заболеваний.</a:t>
              </a:r>
              <a:endParaRPr lang="ru-RU" altLang="zh-CN" sz="1400" b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Так, риск заболеть СД типа 2 увеличивается в 2 раза </a:t>
              </a:r>
              <a:r>
                <a:rPr lang="ru-RU" altLang="zh-CN" sz="1400"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при ожирении I степени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, в 5 раз — </a:t>
              </a:r>
              <a:r>
                <a:rPr lang="ru-RU" altLang="zh-CN" sz="1400"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при ожирении II степени и более чем в 10 раз — при ожирении III–IV степени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Более 80% пациентов с СД типа 2 имеют ожирение различной степени.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Распределение жира в организме имеет принципиальное значение. Все чаще, в качестве индикатора риска развития патологии,  используется показатель окружности талии, отражающий преимущественное накопление жира в малом и большом сальниках - в области живота.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文本框 11"/>
          <p:cNvSpPr txBox="1"/>
          <p:nvPr/>
        </p:nvSpPr>
        <p:spPr>
          <a:xfrm>
            <a:off x="4754880" y="856615"/>
            <a:ext cx="56927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2400" b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Риски развития СД при ожирении</a:t>
            </a:r>
            <a:endParaRPr lang="ru-RU" altLang="zh-CN" sz="2400" b="1">
              <a:solidFill>
                <a:srgbClr val="7855CF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11" name="圆角矩形 36"/>
          <p:cNvSpPr/>
          <p:nvPr/>
        </p:nvSpPr>
        <p:spPr>
          <a:xfrm>
            <a:off x="4754880" y="682625"/>
            <a:ext cx="5693410" cy="808990"/>
          </a:xfrm>
          <a:prstGeom prst="roundRect">
            <a:avLst/>
          </a:prstGeom>
          <a:noFill/>
          <a:ln w="12700">
            <a:gradFill>
              <a:gsLst>
                <a:gs pos="0">
                  <a:srgbClr val="C19AFD">
                    <a:alpha val="100000"/>
                    <a:lumMod val="94000"/>
                  </a:srgbClr>
                </a:gs>
                <a:gs pos="100000">
                  <a:srgbClr val="645BE6"/>
                </a:gs>
              </a:gsLst>
              <a:lin ang="378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Content Placeholder 7" descr="Логотип (1)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592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25780" y="1710055"/>
            <a:ext cx="9558655" cy="2888615"/>
            <a:chOff x="1774" y="2785"/>
            <a:chExt cx="15053" cy="4549"/>
          </a:xfrm>
        </p:grpSpPr>
        <p:sp>
          <p:nvSpPr>
            <p:cNvPr id="3" name="文本框 2"/>
            <p:cNvSpPr txBox="1"/>
            <p:nvPr/>
          </p:nvSpPr>
          <p:spPr>
            <a:xfrm>
              <a:off x="1774" y="2785"/>
              <a:ext cx="9604" cy="27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- это более достоверный маркер риска развития большинства патологических состояний, связанных с ожирением, в том числе и риска повышенной смертности. 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Именно накопление внутреннего жира наиболее четко связано со всеми негативными последствиями как обменного (метаболического) характера, так и с поражениями сосудов. 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文本框 11"/>
          <p:cNvSpPr txBox="1"/>
          <p:nvPr/>
        </p:nvSpPr>
        <p:spPr>
          <a:xfrm>
            <a:off x="818515" y="797560"/>
            <a:ext cx="5890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2400" b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Показатель окружности талии (ОТ)</a:t>
            </a:r>
            <a:endParaRPr lang="ru-RU" altLang="zh-CN" sz="2400" b="1">
              <a:solidFill>
                <a:srgbClr val="7855CF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11" name="圆角矩形 36"/>
          <p:cNvSpPr/>
          <p:nvPr/>
        </p:nvSpPr>
        <p:spPr>
          <a:xfrm>
            <a:off x="910590" y="663575"/>
            <a:ext cx="5798185" cy="728980"/>
          </a:xfrm>
          <a:prstGeom prst="roundRect">
            <a:avLst/>
          </a:prstGeom>
          <a:noFill/>
          <a:ln w="12700">
            <a:gradFill>
              <a:gsLst>
                <a:gs pos="0">
                  <a:srgbClr val="C19AFD">
                    <a:alpha val="100000"/>
                    <a:lumMod val="94000"/>
                  </a:srgbClr>
                </a:gs>
                <a:gs pos="100000">
                  <a:srgbClr val="645BE6"/>
                </a:gs>
              </a:gsLst>
              <a:lin ang="378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0" name="Content Placeholder 9"/>
          <p:cNvGraphicFramePr/>
          <p:nvPr>
            <p:ph sz="half" idx="1"/>
          </p:nvPr>
        </p:nvGraphicFramePr>
        <p:xfrm>
          <a:off x="694690" y="3550920"/>
          <a:ext cx="5181600" cy="114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0800"/>
                <a:gridCol w="25908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Повышенный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Высокий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Мужчины ≥ 94 см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Мужчины ≥ 102 см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Женщины ≥ 80 см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Женщины ≥ 88 см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 Box 12"/>
          <p:cNvSpPr txBox="1"/>
          <p:nvPr/>
        </p:nvSpPr>
        <p:spPr>
          <a:xfrm>
            <a:off x="525780" y="4766310"/>
            <a:ext cx="63455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Таблица. Окружность талии и риск развития метаболических осложнений (ВОЗ, 1997) </a:t>
            </a:r>
            <a:endParaRPr lang="ru-RU" altLang="zh-CN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endParaRPr lang="ru-RU" altLang="zh-CN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10" name="Content Placeholder 109"/>
          <p:cNvPicPr/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1140" y="1430655"/>
            <a:ext cx="5181600" cy="435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Content Placeholder 7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5280025"/>
            <a:ext cx="1649730" cy="11982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18425" y="703580"/>
            <a:ext cx="10741660" cy="4006850"/>
            <a:chOff x="869" y="1430"/>
            <a:chExt cx="16916" cy="6310"/>
          </a:xfrm>
        </p:grpSpPr>
        <p:sp>
          <p:nvSpPr>
            <p:cNvPr id="100" name="文本框 99"/>
            <p:cNvSpPr txBox="1"/>
            <p:nvPr/>
          </p:nvSpPr>
          <p:spPr>
            <a:xfrm>
              <a:off x="6611" y="4878"/>
              <a:ext cx="11174" cy="5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indent="-285750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lang="zh-CN" sz="1400" b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图片 15" descr="nurse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9" y="3352"/>
              <a:ext cx="3364" cy="4388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157" y="1430"/>
              <a:ext cx="16507" cy="1303"/>
              <a:chOff x="2128" y="2696"/>
              <a:chExt cx="14729" cy="1303"/>
            </a:xfrm>
          </p:grpSpPr>
          <p:sp>
            <p:nvSpPr>
              <p:cNvPr id="7" name="圆角矩形 25"/>
              <p:cNvSpPr/>
              <p:nvPr/>
            </p:nvSpPr>
            <p:spPr>
              <a:xfrm>
                <a:off x="2128" y="2838"/>
                <a:ext cx="14729" cy="1161"/>
              </a:xfrm>
              <a:prstGeom prst="roundRect">
                <a:avLst>
                  <a:gd name="adj" fmla="val 26794"/>
                </a:avLst>
              </a:prstGeom>
              <a:gradFill>
                <a:gsLst>
                  <a:gs pos="0">
                    <a:srgbClr val="B183FD"/>
                  </a:gs>
                  <a:gs pos="100000">
                    <a:srgbClr val="665CE6">
                      <a:alpha val="8500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文本框 7"/>
              <p:cNvSpPr txBox="1"/>
              <p:nvPr/>
            </p:nvSpPr>
            <p:spPr>
              <a:xfrm>
                <a:off x="2857" y="2696"/>
                <a:ext cx="13948" cy="3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zh-CN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Диагноз СД может быть поставлен, если у пациента дважды определено повышение уровня сахара крови.</a:t>
                </a:r>
                <a:endParaRPr lang="zh-CN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graphicFrame>
        <p:nvGraphicFramePr>
          <p:cNvPr id="5" name="Table 4"/>
          <p:cNvGraphicFramePr/>
          <p:nvPr/>
        </p:nvGraphicFramePr>
        <p:xfrm>
          <a:off x="3053715" y="1793240"/>
          <a:ext cx="8532495" cy="38563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165"/>
                <a:gridCol w="2844165"/>
                <a:gridCol w="2844165"/>
              </a:tblGrid>
              <a:tr h="38227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Время определения</a:t>
                      </a:r>
                      <a:endParaRPr lang="ru-RU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Концентрация глюкозы ммол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л</a:t>
                      </a:r>
                      <a:endParaRPr lang="ru-RU" altLang="ru-RU"/>
                    </a:p>
                  </a:txBody>
                  <a:tcPr/>
                </a:tc>
                <a:tc hMerge="1">
                  <a:tcPr/>
                </a:tc>
              </a:tr>
              <a:tr h="64325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/>
                        <a:t>Цельная капиллярная кровь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Венозная плазма</a:t>
                      </a:r>
                      <a:endParaRPr lang="ru-RU" altLang="en-US"/>
                    </a:p>
                  </a:txBody>
                  <a:tcPr/>
                </a:tc>
              </a:tr>
              <a:tr h="382270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b="1"/>
                        <a:t>Норма</a:t>
                      </a:r>
                      <a:endParaRPr lang="ru-RU" altLang="en-US" b="1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  <a:tr h="382905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Натощак и через 2 часа при ОТТГ(нагрузка с 75 г глюкозы)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/>
                        <a:t>&lt;</a:t>
                      </a:r>
                      <a:r>
                        <a:rPr lang="ru-RU" altLang="en-US"/>
                        <a:t>5,6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6,1</a:t>
                      </a:r>
                      <a:endParaRPr lang="ru-RU" altLang="en-US"/>
                    </a:p>
                  </a:txBody>
                  <a:tcPr/>
                </a:tc>
              </a:tr>
              <a:tr h="53530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/>
                        <a:t>7,8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7,8</a:t>
                      </a:r>
                      <a:endParaRPr lang="ru-RU" altLang="en-US"/>
                    </a:p>
                  </a:txBody>
                  <a:tcPr/>
                </a:tc>
              </a:tr>
              <a:tr h="382905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ru-RU" b="1"/>
                        <a:t>Сахарный диабет </a:t>
                      </a:r>
                      <a:endParaRPr lang="ru-RU" b="1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  <a:tr h="38227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Натощак или через 2 часа после при ОТТГ или случайном определении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≥</a:t>
                      </a:r>
                      <a:r>
                        <a:rPr lang="ru-RU" altLang="en-US"/>
                        <a:t>6,1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≥</a:t>
                      </a:r>
                      <a:r>
                        <a:rPr lang="ru-RU" altLang="en-US"/>
                        <a:t>7,0</a:t>
                      </a:r>
                      <a:endParaRPr lang="ru-RU" altLang="en-US"/>
                    </a:p>
                  </a:txBody>
                  <a:tcPr/>
                </a:tc>
              </a:tr>
              <a:tr h="38290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            ≥ 11,1	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≥</a:t>
                      </a:r>
                      <a:r>
                        <a:rPr lang="ru-RU" altLang="en-US"/>
                        <a:t>11,1</a:t>
                      </a:r>
                      <a:endParaRPr lang="ru-RU" altLang="en-US"/>
                    </a:p>
                  </a:txBody>
                  <a:tcPr/>
                </a:tc>
              </a:tr>
              <a:tr h="38227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≥</a:t>
                      </a:r>
                      <a:r>
                        <a:rPr lang="ru-RU" altLang="en-US"/>
                        <a:t>11,1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≥</a:t>
                      </a:r>
                      <a:r>
                        <a:rPr lang="ru-RU" altLang="en-US"/>
                        <a:t>11,1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Content Placeholder 11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0840" y="3556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2615" y="2424430"/>
            <a:ext cx="44443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zh-CN" sz="3200" b="1">
                <a:solidFill>
                  <a:srgbClr val="823FFD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Симптомы сахарного диабета</a:t>
            </a:r>
            <a:r>
              <a:rPr lang="ru-RU" altLang="zh-CN" sz="160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 </a:t>
            </a:r>
            <a:endParaRPr lang="ru-RU" altLang="zh-CN" sz="160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ru-RU" altLang="zh-CN" sz="160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</a:t>
            </a:r>
            <a:endParaRPr lang="ru-RU" altLang="zh-CN" sz="1600"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zh-CN" altLang="en-US" sz="160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При значительно повышенном уровне сахара в крови (гипергликемии) у больного могут появляться определенные ощущения, изменяться самочувствие.</a:t>
            </a:r>
            <a:endParaRPr lang="zh-CN" altLang="en-US" sz="160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4" name="图片 43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pic>
        <p:nvPicPr>
          <p:cNvPr id="28" name="Content Placeholder 27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5060" y="923925"/>
            <a:ext cx="6330315" cy="5307965"/>
          </a:xfrm>
          <a:prstGeom prst="rect">
            <a:avLst/>
          </a:prstGeom>
        </p:spPr>
      </p:pic>
      <p:pic>
        <p:nvPicPr>
          <p:cNvPr id="31" name="Content Placeholder 30" descr="Логотип (1)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pic>
        <p:nvPicPr>
          <p:cNvPr id="49" name="图片 48" descr="图片1"/>
          <p:cNvPicPr>
            <a:picLocks noChangeAspect="1"/>
          </p:cNvPicPr>
          <p:nvPr/>
        </p:nvPicPr>
        <p:blipFill>
          <a:blip r:embed="rId2">
            <a:lum bright="60000" contrast="-72000"/>
          </a:blip>
          <a:srcRect l="35259" b="51121"/>
          <a:stretch>
            <a:fillRect/>
          </a:stretch>
        </p:blipFill>
        <p:spPr>
          <a:xfrm>
            <a:off x="370840" y="5384800"/>
            <a:ext cx="1545590" cy="11252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10895" y="440055"/>
            <a:ext cx="10570845" cy="4284980"/>
            <a:chOff x="1277" y="693"/>
            <a:chExt cx="16647" cy="6748"/>
          </a:xfrm>
        </p:grpSpPr>
        <p:sp>
          <p:nvSpPr>
            <p:cNvPr id="3" name="文本框 2"/>
            <p:cNvSpPr txBox="1"/>
            <p:nvPr/>
          </p:nvSpPr>
          <p:spPr>
            <a:xfrm>
              <a:off x="1277" y="693"/>
              <a:ext cx="16647" cy="67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r>
                <a:rPr lang="en-US" altLang="ru-RU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1</a:t>
              </a:r>
              <a:r>
                <a:rPr lang="ru-RU" altLang="ru-RU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r>
                <a:rPr lang="ru-RU" altLang="ru-RU" sz="1400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Возраст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до 45 лет 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45 – 54 года – 2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55 – 64 года – 3 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старше 65 лет – 4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2.Индекс массы тела.</a:t>
              </a:r>
              <a:r>
                <a:rPr lang="ru-RU" altLang="zh-CN" sz="1400"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Он позволяет выявить наличие у Вас избыточного веса или ожирения.</a:t>
              </a:r>
              <a:endParaRPr lang="ru-RU" altLang="zh-CN" sz="1400"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Подсчитать свой индекс массы тела сами:</a:t>
              </a:r>
              <a:endParaRPr lang="ru-RU" altLang="zh-CN" sz="1400"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Вес, кг / рост, м2 = кг/м2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менее 25 кг/м2 - 0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25 – 30 кг/м2 - 1 балл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больше 30 кг/м2 - 3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3. Окружность талии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30000"/>
                </a:lnSpc>
                <a:buNone/>
              </a:pP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8" name="Table 7"/>
          <p:cNvGraphicFramePr/>
          <p:nvPr/>
        </p:nvGraphicFramePr>
        <p:xfrm>
          <a:off x="1015365" y="4512310"/>
          <a:ext cx="8533765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165"/>
                <a:gridCol w="2844165"/>
                <a:gridCol w="284416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Мужчины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Женщины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Баллы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&lt;94</a:t>
                      </a:r>
                      <a:r>
                        <a:rPr lang="ru-RU" altLang="en-US"/>
                        <a:t> см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&lt;80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0 </a:t>
                      </a:r>
                      <a:r>
                        <a:rPr lang="ru-RU"/>
                        <a:t>баллов</a:t>
                      </a:r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94 - 102 см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80 - 83 см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3 балла 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&gt;</a:t>
                      </a:r>
                      <a:r>
                        <a:rPr lang="ru-RU" altLang="en-US"/>
                        <a:t>102 см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&gt;</a:t>
                      </a:r>
                      <a:r>
                        <a:rPr lang="ru-RU" altLang="en-US"/>
                        <a:t>88 см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4 балла 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Content Placeholder 9" descr="Логотип (1)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6095" y="34290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pic>
        <p:nvPicPr>
          <p:cNvPr id="49" name="图片 48" descr="图片1"/>
          <p:cNvPicPr>
            <a:picLocks noChangeAspect="1"/>
          </p:cNvPicPr>
          <p:nvPr/>
        </p:nvPicPr>
        <p:blipFill>
          <a:blip r:embed="rId2">
            <a:lum bright="60000" contrast="-72000"/>
          </a:blip>
          <a:srcRect l="35259" b="51121"/>
          <a:stretch>
            <a:fillRect/>
          </a:stretch>
        </p:blipFill>
        <p:spPr>
          <a:xfrm>
            <a:off x="370840" y="5384800"/>
            <a:ext cx="1545590" cy="11252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35990" y="538480"/>
            <a:ext cx="9792970" cy="5775960"/>
            <a:chOff x="1665" y="1251"/>
            <a:chExt cx="15422" cy="9096"/>
          </a:xfrm>
        </p:grpSpPr>
        <p:sp>
          <p:nvSpPr>
            <p:cNvPr id="3" name="文本框 2"/>
            <p:cNvSpPr txBox="1"/>
            <p:nvPr/>
          </p:nvSpPr>
          <p:spPr>
            <a:xfrm>
              <a:off x="1665" y="1251"/>
              <a:ext cx="15422" cy="909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4. Как часто Вы едите овощи, фрукты или ягоды?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каждый день 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 каждый день – 1 балл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5. Занимаетесь ли Вы физическими упражнениями регулярно? Делаете ли вы физические 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упражнения по 30 минут каждый день или 3 часа в течение недели?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да 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нет – 2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6. Принимали ли вы когда-либо	регулярно	лекарства	для снижения артериального давления?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нет 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да – 2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7. Обнаруживали ли у Вас когда-либо уровень глюкозы (сахара) крови выше нормы (во время диспансеризации, проф. осмотра, во время болезни или беременности)?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нет 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да   – 5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8. Был ли у Ваших родственников сахарный диабет 1 или 2 типа?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нет– 0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да: дедушка/бабушка, тетя/дядя/двоюродные братья/сестры – 3 балла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да: родители, брат/сестра или собственный ребенок	– 5 баллов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Freeform 11"/>
          <p:cNvSpPr>
            <a:spLocks noEditPoints="1"/>
          </p:cNvSpPr>
          <p:nvPr/>
        </p:nvSpPr>
        <p:spPr bwMode="auto">
          <a:xfrm>
            <a:off x="10881029" y="762790"/>
            <a:ext cx="483093" cy="390145"/>
          </a:xfrm>
          <a:custGeom>
            <a:avLst/>
            <a:gdLst>
              <a:gd name="T0" fmla="*/ 0 w 513"/>
              <a:gd name="T1" fmla="*/ 277 h 414"/>
              <a:gd name="T2" fmla="*/ 125 w 513"/>
              <a:gd name="T3" fmla="*/ 161 h 414"/>
              <a:gd name="T4" fmla="*/ 250 w 513"/>
              <a:gd name="T5" fmla="*/ 277 h 414"/>
              <a:gd name="T6" fmla="*/ 0 w 513"/>
              <a:gd name="T7" fmla="*/ 277 h 414"/>
              <a:gd name="T8" fmla="*/ 0 w 513"/>
              <a:gd name="T9" fmla="*/ 295 h 414"/>
              <a:gd name="T10" fmla="*/ 125 w 513"/>
              <a:gd name="T11" fmla="*/ 412 h 414"/>
              <a:gd name="T12" fmla="*/ 250 w 513"/>
              <a:gd name="T13" fmla="*/ 295 h 414"/>
              <a:gd name="T14" fmla="*/ 0 w 513"/>
              <a:gd name="T15" fmla="*/ 295 h 414"/>
              <a:gd name="T16" fmla="*/ 368 w 513"/>
              <a:gd name="T17" fmla="*/ 58 h 414"/>
              <a:gd name="T18" fmla="*/ 488 w 513"/>
              <a:gd name="T19" fmla="*/ 266 h 414"/>
              <a:gd name="T20" fmla="*/ 455 w 513"/>
              <a:gd name="T21" fmla="*/ 390 h 414"/>
              <a:gd name="T22" fmla="*/ 332 w 513"/>
              <a:gd name="T23" fmla="*/ 357 h 414"/>
              <a:gd name="T24" fmla="*/ 212 w 513"/>
              <a:gd name="T25" fmla="*/ 148 h 414"/>
              <a:gd name="T26" fmla="*/ 245 w 513"/>
              <a:gd name="T27" fmla="*/ 25 h 414"/>
              <a:gd name="T28" fmla="*/ 368 w 513"/>
              <a:gd name="T29" fmla="*/ 58 h 414"/>
              <a:gd name="T30" fmla="*/ 221 w 513"/>
              <a:gd name="T31" fmla="*/ 143 h 414"/>
              <a:gd name="T32" fmla="*/ 281 w 513"/>
              <a:gd name="T33" fmla="*/ 247 h 414"/>
              <a:gd name="T34" fmla="*/ 419 w 513"/>
              <a:gd name="T35" fmla="*/ 168 h 414"/>
              <a:gd name="T36" fmla="*/ 359 w 513"/>
              <a:gd name="T37" fmla="*/ 63 h 414"/>
              <a:gd name="T38" fmla="*/ 250 w 513"/>
              <a:gd name="T39" fmla="*/ 34 h 414"/>
              <a:gd name="T40" fmla="*/ 221 w 513"/>
              <a:gd name="T41" fmla="*/ 143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3" h="414">
                <a:moveTo>
                  <a:pt x="0" y="277"/>
                </a:moveTo>
                <a:cubicBezTo>
                  <a:pt x="4" y="212"/>
                  <a:pt x="58" y="161"/>
                  <a:pt x="125" y="161"/>
                </a:cubicBezTo>
                <a:cubicBezTo>
                  <a:pt x="191" y="161"/>
                  <a:pt x="245" y="212"/>
                  <a:pt x="250" y="277"/>
                </a:cubicBezTo>
                <a:lnTo>
                  <a:pt x="0" y="277"/>
                </a:lnTo>
                <a:close/>
                <a:moveTo>
                  <a:pt x="0" y="295"/>
                </a:moveTo>
                <a:cubicBezTo>
                  <a:pt x="4" y="360"/>
                  <a:pt x="58" y="412"/>
                  <a:pt x="125" y="412"/>
                </a:cubicBezTo>
                <a:cubicBezTo>
                  <a:pt x="191" y="412"/>
                  <a:pt x="245" y="360"/>
                  <a:pt x="250" y="295"/>
                </a:cubicBezTo>
                <a:lnTo>
                  <a:pt x="0" y="295"/>
                </a:lnTo>
                <a:close/>
                <a:moveTo>
                  <a:pt x="368" y="58"/>
                </a:moveTo>
                <a:cubicBezTo>
                  <a:pt x="488" y="266"/>
                  <a:pt x="488" y="266"/>
                  <a:pt x="488" y="266"/>
                </a:cubicBezTo>
                <a:cubicBezTo>
                  <a:pt x="513" y="309"/>
                  <a:pt x="498" y="365"/>
                  <a:pt x="455" y="390"/>
                </a:cubicBezTo>
                <a:cubicBezTo>
                  <a:pt x="412" y="414"/>
                  <a:pt x="357" y="400"/>
                  <a:pt x="332" y="357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187" y="105"/>
                  <a:pt x="202" y="50"/>
                  <a:pt x="245" y="25"/>
                </a:cubicBezTo>
                <a:cubicBezTo>
                  <a:pt x="288" y="0"/>
                  <a:pt x="343" y="15"/>
                  <a:pt x="368" y="58"/>
                </a:cubicBezTo>
                <a:close/>
                <a:moveTo>
                  <a:pt x="221" y="143"/>
                </a:moveTo>
                <a:cubicBezTo>
                  <a:pt x="281" y="247"/>
                  <a:pt x="281" y="247"/>
                  <a:pt x="281" y="247"/>
                </a:cubicBezTo>
                <a:cubicBezTo>
                  <a:pt x="419" y="168"/>
                  <a:pt x="419" y="168"/>
                  <a:pt x="419" y="168"/>
                </a:cubicBezTo>
                <a:cubicBezTo>
                  <a:pt x="359" y="63"/>
                  <a:pt x="359" y="63"/>
                  <a:pt x="359" y="63"/>
                </a:cubicBezTo>
                <a:cubicBezTo>
                  <a:pt x="337" y="25"/>
                  <a:pt x="288" y="12"/>
                  <a:pt x="250" y="34"/>
                </a:cubicBezTo>
                <a:cubicBezTo>
                  <a:pt x="212" y="56"/>
                  <a:pt x="199" y="105"/>
                  <a:pt x="221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0" name="Content Placeholder 9" descr="Логотип (1)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6095" y="34290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290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pic>
        <p:nvPicPr>
          <p:cNvPr id="49" name="图片 48" descr="图片1"/>
          <p:cNvPicPr>
            <a:picLocks noChangeAspect="1"/>
          </p:cNvPicPr>
          <p:nvPr/>
        </p:nvPicPr>
        <p:blipFill>
          <a:blip r:embed="rId2">
            <a:lum bright="60000" contrast="-72000"/>
          </a:blip>
          <a:srcRect l="35259" b="51121"/>
          <a:stretch>
            <a:fillRect/>
          </a:stretch>
        </p:blipFill>
        <p:spPr>
          <a:xfrm>
            <a:off x="370840" y="5384800"/>
            <a:ext cx="1545590" cy="11252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10895" y="342900"/>
            <a:ext cx="10570845" cy="5899150"/>
            <a:chOff x="1277" y="932"/>
            <a:chExt cx="16647" cy="9290"/>
          </a:xfrm>
        </p:grpSpPr>
        <p:sp>
          <p:nvSpPr>
            <p:cNvPr id="3" name="文本框 2"/>
            <p:cNvSpPr txBox="1"/>
            <p:nvPr/>
          </p:nvSpPr>
          <p:spPr>
            <a:xfrm>
              <a:off x="1277" y="932"/>
              <a:ext cx="16647" cy="92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ctr" fontAlgn="auto">
                <a:lnSpc>
                  <a:spcPct val="130000"/>
                </a:lnSpc>
                <a:buNone/>
              </a:pPr>
              <a:r>
                <a:rPr lang="ru-RU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РЕЗУЛЬТАТЫ:</a:t>
              </a:r>
              <a:endParaRPr lang="ru-RU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ctr" fontAlgn="auto">
                <a:lnSpc>
                  <a:spcPct val="130000"/>
                </a:lnSpc>
                <a:buNone/>
              </a:pPr>
              <a:r>
                <a:rPr lang="ru-RU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	.</a:t>
              </a:r>
              <a:endParaRPr lang="ru-RU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Общее количество баллов покажет риск развития сахарного диабета в течение 10 лет:</a:t>
              </a:r>
              <a:endParaRPr lang="ru-RU" altLang="zh-CN" sz="1400"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Менее 7 - низкий риск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7-11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- слегка повышен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12-14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- умеренный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15-20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-  высокий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u="sng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Более 20</a:t>
              </a: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 - очень высокий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Если Вы набрали менее 12 баллов: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у Вас хорошее здоровье и Вы должны продолжать вести здоровый образ жизни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Если Вы набрали 12 – 14 баллов: 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возможно, у вас предиабет. Вы должны посоветоваться со своим врачом, как Вам следует изменить образ жизни.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Если Вы набрали 15 – 20 баллов: </a:t>
              </a:r>
              <a:endParaRPr lang="ru-RU" altLang="zh-CN" sz="1400" i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возможно у Вас предиабет или сахарный диабет 2 типа. Вам нужно проверить уровень глюкозы (сахара) в крови. Вы должны изменить свой образ жизни. Не исключено, что Вам понадобятся лекарства для снижения уровня глюкозы (сахара) в крови.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 i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Если Вы набрали более 20 баллов</a:t>
              </a:r>
              <a:r>
                <a:rPr lang="ru-RU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: </a:t>
              </a:r>
              <a:endParaRPr lang="ru-RU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r>
                <a:rPr lang="ru-RU" altLang="zh-CN" sz="1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по всей вероятности, у Вас есть сахарный диабет 2 типа. Вы должны проверить уровень глюкозы (сахара) крови и постараться его нормализовать. Вы должны изменить свой образ жизни и Вам понадобятся и лекарства для контроля уровня глюкозы (сахара) в крови.</a:t>
              </a: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just" fontAlgn="auto">
                <a:lnSpc>
                  <a:spcPct val="120000"/>
                </a:lnSpc>
                <a:buNone/>
              </a:pPr>
              <a:endParaRPr lang="ru-RU" altLang="zh-CN" sz="1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74" y="6750"/>
              <a:ext cx="4996" cy="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just" fontAlgn="auto">
                <a:lnSpc>
                  <a:spcPct val="130000"/>
                </a:lnSpc>
                <a:buNone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14797" y="4385"/>
              <a:ext cx="2030" cy="2030"/>
            </a:xfrm>
            <a:prstGeom prst="donut">
              <a:avLst>
                <a:gd name="adj" fmla="val 23240"/>
              </a:avLst>
            </a:prstGeom>
            <a:gradFill>
              <a:gsLst>
                <a:gs pos="0">
                  <a:srgbClr val="645BE6">
                    <a:alpha val="9000"/>
                  </a:srgbClr>
                </a:gs>
                <a:gs pos="100000">
                  <a:srgbClr val="B183FD">
                    <a:alpha val="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Content Placeholder 9" descr="Логотип (1)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6095" y="34290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592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Content Placeholder 101"/>
          <p:cNvPicPr/>
          <p:nvPr>
            <p:ph sz="half" idx="1"/>
          </p:nvPr>
        </p:nvPicPr>
        <p:blipFill>
          <a:blip r:embed="rId1" r:link="rId2"/>
          <a:stretch>
            <a:fillRect/>
          </a:stretch>
        </p:blipFill>
        <p:spPr>
          <a:xfrm>
            <a:off x="838200" y="1825625"/>
            <a:ext cx="5181600" cy="435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Content Placeholder 102"/>
          <p:cNvPicPr/>
          <p:nvPr>
            <p:ph sz="half" idx="2"/>
          </p:nvPr>
        </p:nvPicPr>
        <p:blipFill>
          <a:blip r:embed="rId1" r:link="rId2"/>
          <a:stretch>
            <a:fillRect/>
          </a:stretch>
        </p:blipFill>
        <p:spPr>
          <a:xfrm>
            <a:off x="6172200" y="1825625"/>
            <a:ext cx="5181600" cy="435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Picture 103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Picture 104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Picture 105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Picture 106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65" y="450850"/>
            <a:ext cx="9138285" cy="5867400"/>
          </a:xfrm>
          <a:prstGeom prst="rect">
            <a:avLst/>
          </a:prstGeom>
        </p:spPr>
      </p:pic>
      <p:pic>
        <p:nvPicPr>
          <p:cNvPr id="12" name="Content Placeholder 7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" y="5297170"/>
            <a:ext cx="1568450" cy="11391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2265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做书上看书女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7047865" y="2700020"/>
            <a:ext cx="5144135" cy="4238625"/>
          </a:xfrm>
          <a:prstGeom prst="rect">
            <a:avLst/>
          </a:prstGeom>
        </p:spPr>
      </p:pic>
      <p:pic>
        <p:nvPicPr>
          <p:cNvPr id="13" name="图片 12" descr="办公中心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2615" y="603250"/>
            <a:ext cx="447675" cy="306070"/>
          </a:xfrm>
          <a:prstGeom prst="rect">
            <a:avLst/>
          </a:prstGeom>
        </p:spPr>
      </p:pic>
      <p:sp>
        <p:nvSpPr>
          <p:cNvPr id="44" name="同心圆 43"/>
          <p:cNvSpPr/>
          <p:nvPr/>
        </p:nvSpPr>
        <p:spPr>
          <a:xfrm>
            <a:off x="4719320" y="4667885"/>
            <a:ext cx="1289050" cy="1289050"/>
          </a:xfrm>
          <a:prstGeom prst="donut">
            <a:avLst>
              <a:gd name="adj" fmla="val 23240"/>
            </a:avLst>
          </a:prstGeom>
          <a:gradFill>
            <a:gsLst>
              <a:gs pos="0">
                <a:srgbClr val="645BE6">
                  <a:alpha val="7000"/>
                </a:srgbClr>
              </a:gs>
              <a:gs pos="100000">
                <a:srgbClr val="B183FD">
                  <a:alpha val="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4">
            <a:lum bright="6000"/>
          </a:blip>
          <a:srcRect t="55237"/>
          <a:stretch>
            <a:fillRect/>
          </a:stretch>
        </p:blipFill>
        <p:spPr>
          <a:xfrm>
            <a:off x="8155305" y="342265"/>
            <a:ext cx="1085215" cy="485775"/>
          </a:xfrm>
          <a:prstGeom prst="rect">
            <a:avLst/>
          </a:prstGeom>
        </p:spPr>
      </p:pic>
      <p:sp>
        <p:nvSpPr>
          <p:cNvPr id="21" name="文本框 5"/>
          <p:cNvSpPr txBox="1"/>
          <p:nvPr/>
        </p:nvSpPr>
        <p:spPr>
          <a:xfrm>
            <a:off x="746516" y="918845"/>
            <a:ext cx="8280637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0000"/>
              </a:lnSpc>
            </a:pPr>
            <a:r>
              <a:rPr lang="ru-RU" alt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   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Более точные данные о диагностике предиабета или диабета дает определение в крови показателя </a:t>
            </a:r>
            <a:r>
              <a:rPr lang="en-US" sz="1600" b="1">
                <a:solidFill>
                  <a:srgbClr val="7855CF"/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гликированного гемоглобина - HbA1c.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 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Это биохимический показатель крови, отражающий среднее содержание сахара в крови за длительный период (от трёх до четырёх месяцев). 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ru-RU" alt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   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Уровень гликированного гемоглобина ниже 5,9% </a:t>
            </a:r>
            <a:r>
              <a:rPr lang="en-US" sz="1600" u="sng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является нормой.</a:t>
            </a:r>
            <a:endParaRPr lang="en-US" sz="1600" u="sng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Если уровень ГГ определяется в пределах 5,9 – 6,4%, это признак </a:t>
            </a:r>
            <a:r>
              <a:rPr lang="en-US" sz="1600" u="sng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предиабета.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 Уровень гликированного гемоглобина 6,5% и более соответствует </a:t>
            </a:r>
            <a:r>
              <a:rPr lang="en-US" sz="1600" u="sng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диагнозу сахарного диабета.</a:t>
            </a:r>
            <a:endParaRPr lang="en-US" sz="1600" u="sng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ru-RU" altLang="en-US" sz="1600" b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   </a:t>
            </a: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Индивидуальный целевой уровень гликированного гемоглобина определяется врачом-эндокринологом </a:t>
            </a: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优设标题黑" panose="00000500000000000000" charset="-122"/>
                <a:cs typeface="Arial" panose="020B0604020202020204" pitchFamily="34" charset="0"/>
                <a:sym typeface="+mn-ea"/>
              </a:rPr>
              <a:t>в зависимости от давности диабета, риска гипогликемии (падения уровня сахара в крови) и наличия сопутствующих заболеваний 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优设标题黑" panose="00000500000000000000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1" name="Content Placeholder 30" descr="Логотип (1)"/>
          <p:cNvPicPr>
            <a:picLocks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 descr="图片2"/>
          <p:cNvPicPr>
            <a:picLocks noChangeAspect="1"/>
          </p:cNvPicPr>
          <p:nvPr/>
        </p:nvPicPr>
        <p:blipFill>
          <a:blip r:embed="rId1">
            <a:lum bright="24000" contrast="-12000"/>
          </a:blip>
          <a:srcRect t="55237"/>
          <a:stretch>
            <a:fillRect/>
          </a:stretch>
        </p:blipFill>
        <p:spPr>
          <a:xfrm>
            <a:off x="9739630" y="345440"/>
            <a:ext cx="1292860" cy="57848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39380" y="1014095"/>
            <a:ext cx="10669905" cy="3921125"/>
            <a:chOff x="982" y="1572"/>
            <a:chExt cx="16803" cy="6175"/>
          </a:xfrm>
        </p:grpSpPr>
        <p:sp>
          <p:nvSpPr>
            <p:cNvPr id="100" name="文本框 99"/>
            <p:cNvSpPr txBox="1"/>
            <p:nvPr/>
          </p:nvSpPr>
          <p:spPr>
            <a:xfrm>
              <a:off x="6611" y="4878"/>
              <a:ext cx="11174" cy="5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indent="-285750" fontAlgn="auto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lang="zh-CN" sz="1400" b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图片 15" descr="nurse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2" y="3264"/>
              <a:ext cx="3436" cy="4483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157" y="1572"/>
              <a:ext cx="16507" cy="1161"/>
              <a:chOff x="2128" y="2838"/>
              <a:chExt cx="14729" cy="1161"/>
            </a:xfrm>
          </p:grpSpPr>
          <p:sp>
            <p:nvSpPr>
              <p:cNvPr id="7" name="圆角矩形 25"/>
              <p:cNvSpPr/>
              <p:nvPr/>
            </p:nvSpPr>
            <p:spPr>
              <a:xfrm>
                <a:off x="2128" y="2838"/>
                <a:ext cx="14729" cy="1161"/>
              </a:xfrm>
              <a:prstGeom prst="roundRect">
                <a:avLst>
                  <a:gd name="adj" fmla="val 26794"/>
                </a:avLst>
              </a:prstGeom>
              <a:gradFill>
                <a:gsLst>
                  <a:gs pos="0">
                    <a:srgbClr val="B183FD"/>
                  </a:gs>
                  <a:gs pos="100000">
                    <a:srgbClr val="665CE6">
                      <a:alpha val="8500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文本框 7"/>
              <p:cNvSpPr txBox="1"/>
              <p:nvPr/>
            </p:nvSpPr>
            <p:spPr>
              <a:xfrm>
                <a:off x="2909" y="2952"/>
                <a:ext cx="13948" cy="71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zh-CN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Целевые значения глюкозы крови натощак и через 2 часа после еды.</a:t>
                </a:r>
                <a:endParaRPr lang="zh-CN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graphicFrame>
        <p:nvGraphicFramePr>
          <p:cNvPr id="2" name="Table 1"/>
          <p:cNvGraphicFramePr/>
          <p:nvPr/>
        </p:nvGraphicFramePr>
        <p:xfrm>
          <a:off x="2700020" y="2279015"/>
          <a:ext cx="8533765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165"/>
                <a:gridCol w="2844165"/>
                <a:gridCol w="284416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HbA1c</a:t>
                      </a:r>
                      <a:r>
                        <a:rPr lang="ru-RU"/>
                        <a:t>,%</a:t>
                      </a:r>
                      <a:r>
                        <a:rPr lang="ru-RU" baseline="30000"/>
                        <a:t>2</a:t>
                      </a:r>
                      <a:endParaRPr lang="ru-RU" baseline="30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/>
                        <a:t>Глюкоза плазмы натощак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перед едой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на ночь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ночью, ммоль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л</a:t>
                      </a:r>
                      <a:endParaRPr lang="ru-RU" alt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/>
                        <a:t>Глюкоза плазмы через 2 часа после еды, ммоль</a:t>
                      </a:r>
                      <a:r>
                        <a:rPr lang="en-US" altLang="ru-RU"/>
                        <a:t>/</a:t>
                      </a:r>
                      <a:r>
                        <a:rPr lang="ru-RU" altLang="ru-RU"/>
                        <a:t>л</a:t>
                      </a:r>
                      <a:endParaRPr lang="ru-RU" alt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6,5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6,5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8,0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7,0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7,0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9,0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7,5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7,5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10,0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8,0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8,0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11,0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8,5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/>
                        <a:t>8,5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&lt;</a:t>
                      </a:r>
                      <a:r>
                        <a:rPr lang="ru-RU" altLang="en-US"/>
                        <a:t>12,0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" name="Content Placeholder 30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75920" y="32639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ольные сахарным диабетом должны уметь управлять своим заболеванием, зная целевые уровни глюкозы крови и соответствующие им целевые уровня гликированного гемоглобина (рис. 1 и рис 2).</a:t>
            </a:r>
            <a:endParaRPr lang="zh-CN" altLang="en-US"/>
          </a:p>
          <a:p>
            <a:pPr algn="ctr"/>
            <a:r>
              <a:rPr lang="zh-CN" altLang="en-US"/>
              <a:t>До настоящего времени способов полного излечения диабета не существует. Но сейчас уже хорошо известно, как надо лечить диабет, чтобы он не приносил больших неприятностей в виде осложнений и инвалидности.</a:t>
            </a:r>
            <a:endParaRPr lang="zh-CN" altLang="en-US"/>
          </a:p>
          <a:p>
            <a:pPr algn="ctr"/>
            <a:r>
              <a:rPr lang="zh-CN" altLang="en-US"/>
              <a:t>Таким образом, самая главная цель в лечении диабета — это достижение и постоянное поддержание целевых уровней глюкозы.</a:t>
            </a:r>
            <a:endParaRPr lang="zh-CN" altLang="en-US"/>
          </a:p>
          <a:p>
            <a:pPr algn="ctr"/>
            <a:r>
              <a:rPr lang="zh-CN" altLang="en-US"/>
              <a:t>Если больной диабетом постоянно поддерживает целевые показатели то, его самочувствие будет таким же, как у здорового человека, а прогноз в отношении осложнений и продолжительности жизни — благоприятным.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759835" y="1853565"/>
            <a:ext cx="8216265" cy="4747260"/>
            <a:chOff x="5921" y="2919"/>
            <a:chExt cx="12939" cy="7476"/>
          </a:xfrm>
        </p:grpSpPr>
        <p:pic>
          <p:nvPicPr>
            <p:cNvPr id="14" name="图片 13" descr="undraw_doctors_hwty"/>
            <p:cNvPicPr>
              <a:picLocks noChangeAspect="1"/>
            </p:cNvPicPr>
            <p:nvPr/>
          </p:nvPicPr>
          <p:blipFill>
            <a:blip r:embed="rId1">
              <a:lum contrast="6000"/>
            </a:blip>
            <a:srcRect l="6102" t="-420" b="15495"/>
            <a:stretch>
              <a:fillRect/>
            </a:stretch>
          </p:blipFill>
          <p:spPr>
            <a:xfrm>
              <a:off x="7673" y="2919"/>
              <a:ext cx="11187" cy="7476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921" y="6165"/>
              <a:ext cx="772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1600" cap="all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9" name="图片 48" descr="图片1"/>
          <p:cNvPicPr>
            <a:picLocks noChangeAspect="1"/>
          </p:cNvPicPr>
          <p:nvPr/>
        </p:nvPicPr>
        <p:blipFill>
          <a:blip r:embed="rId2">
            <a:lum bright="72000" contrast="-84000"/>
          </a:blip>
          <a:srcRect l="35259" b="51121"/>
          <a:stretch>
            <a:fillRect/>
          </a:stretch>
        </p:blipFill>
        <p:spPr>
          <a:xfrm flipV="1">
            <a:off x="375920" y="326390"/>
            <a:ext cx="1545590" cy="1125220"/>
          </a:xfrm>
          <a:prstGeom prst="rect">
            <a:avLst/>
          </a:prstGeom>
        </p:spPr>
      </p:pic>
      <p:pic>
        <p:nvPicPr>
          <p:cNvPr id="50" name="图片 49" descr="图片2"/>
          <p:cNvPicPr>
            <a:picLocks noChangeAspect="1"/>
          </p:cNvPicPr>
          <p:nvPr/>
        </p:nvPicPr>
        <p:blipFill>
          <a:blip r:embed="rId3">
            <a:lum bright="30000" contrast="-24000"/>
          </a:blip>
          <a:srcRect t="55237"/>
          <a:stretch>
            <a:fillRect/>
          </a:stretch>
        </p:blipFill>
        <p:spPr>
          <a:xfrm rot="5400000">
            <a:off x="10806430" y="1537970"/>
            <a:ext cx="1394460" cy="62420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886460" y="650240"/>
            <a:ext cx="1065085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/>
              <a:t>Б</a:t>
            </a:r>
            <a:r>
              <a:rPr lang="en-US"/>
              <a:t>ольные сахарным диабетом должны уметь управлять своим заболеванием, </a:t>
            </a:r>
            <a:endParaRPr lang="en-US"/>
          </a:p>
          <a:p>
            <a:r>
              <a:rPr lang="en-US"/>
              <a:t>зная </a:t>
            </a:r>
            <a:r>
              <a:rPr lang="en-US" u="sng">
                <a:solidFill>
                  <a:srgbClr val="7855CF"/>
                </a:solidFill>
              </a:rPr>
              <a:t>целевые уровни глюкозы крови</a:t>
            </a:r>
            <a:r>
              <a:rPr lang="en-US"/>
              <a:t> и соответствующие им </a:t>
            </a:r>
            <a:r>
              <a:rPr lang="en-US" u="sng">
                <a:solidFill>
                  <a:srgbClr val="7855CF"/>
                </a:solidFill>
              </a:rPr>
              <a:t>целевые уровня гликированного гемоглобина</a:t>
            </a:r>
            <a:r>
              <a:rPr lang="ru-RU" altLang="en-US" u="sng">
                <a:solidFill>
                  <a:srgbClr val="7855CF"/>
                </a:solidFill>
              </a:rPr>
              <a:t>.</a:t>
            </a:r>
            <a:endParaRPr lang="ru-RU" altLang="en-US">
              <a:solidFill>
                <a:srgbClr val="7855CF"/>
              </a:solidFill>
            </a:endParaRPr>
          </a:p>
          <a:p>
            <a:r>
              <a:rPr lang="en-US"/>
              <a:t>До настоящего способов полного излечения диабета не существует. Но сейчас уже хорошо известно, как надо лечить диабет, чтобы он не приносил больших неприятностей в виде осложнений и инвалидности.</a:t>
            </a:r>
            <a:endParaRPr lang="en-US"/>
          </a:p>
          <a:p>
            <a:r>
              <a:rPr lang="en-US" u="sng"/>
              <a:t>Таким образом, самая главная цель в лечении диабета — это достижение и постоянное поддержание целевых уровней глюкозы.</a:t>
            </a:r>
            <a:endParaRPr lang="en-US" u="sng"/>
          </a:p>
          <a:p>
            <a:r>
              <a:rPr lang="en-US"/>
              <a:t>Если больной диабетом постоянно поддерживает целевые показатели то, его самочувствие будет таким же, как у здорового человека, а прогноз в отношении осложнений и продолжительности жизни — благоприятным.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7" name="Text Box 6"/>
          <p:cNvSpPr txBox="1"/>
          <p:nvPr/>
        </p:nvSpPr>
        <p:spPr>
          <a:xfrm>
            <a:off x="929005" y="3469005"/>
            <a:ext cx="8076565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fontAlgn="auto">
              <a:lnSpc>
                <a:spcPct val="130000"/>
              </a:lnSpc>
              <a:buFont typeface="Wingdings" panose="05000000000000000000" charset="0"/>
              <a:buChar char="q"/>
            </a:pPr>
            <a:r>
              <a:rPr lang="zh-CN"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Глюкоза плазмы (из вены) или капиллярной крови (из пальца) натощак</a:t>
            </a:r>
            <a:endParaRPr lang="zh-CN" sz="160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fontAlgn="auto">
              <a:lnSpc>
                <a:spcPct val="130000"/>
              </a:lnSpc>
              <a:buFont typeface="Wingdings" panose="05000000000000000000" charset="0"/>
              <a:buChar char="q"/>
            </a:pPr>
            <a:r>
              <a:rPr lang="zh-CN"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Глюкоза плазмы через 2 часа после еды</a:t>
            </a:r>
            <a:endParaRPr lang="zh-CN" sz="160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fontAlgn="auto">
              <a:lnSpc>
                <a:spcPct val="130000"/>
              </a:lnSpc>
              <a:buFont typeface="Wingdings" panose="05000000000000000000" charset="0"/>
              <a:buChar char="q"/>
            </a:pPr>
            <a:r>
              <a:rPr lang="zh-CN"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HbA1c (гликированный гемоглобин)</a:t>
            </a:r>
            <a:endParaRPr lang="zh-CN" sz="160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fontAlgn="auto">
              <a:lnSpc>
                <a:spcPct val="130000"/>
              </a:lnSpc>
              <a:buFont typeface="Wingdings" panose="05000000000000000000" charset="0"/>
              <a:buChar char="q"/>
            </a:pPr>
            <a:r>
              <a:rPr lang="zh-CN"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Мониторирование уровня глюкозы (определение в течение суток)</a:t>
            </a:r>
            <a:endParaRPr lang="zh-CN" sz="160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Pentagon 11"/>
          <p:cNvSpPr/>
          <p:nvPr/>
        </p:nvSpPr>
        <p:spPr>
          <a:xfrm rot="10800000">
            <a:off x="8138160" y="3646170"/>
            <a:ext cx="3215640" cy="1450340"/>
          </a:xfrm>
          <a:prstGeom prst="homePlate">
            <a:avLst/>
          </a:prstGeom>
          <a:solidFill>
            <a:srgbClr val="B08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8874125" y="3956050"/>
            <a:ext cx="22313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2400" b="1">
                <a:solidFill>
                  <a:schemeClr val="bg1"/>
                </a:solidFill>
              </a:rPr>
              <a:t>Контроль сахара в крови</a:t>
            </a:r>
            <a:endParaRPr lang="ru-RU" altLang="en-US" sz="2400" b="1">
              <a:solidFill>
                <a:schemeClr val="bg1"/>
              </a:solidFill>
            </a:endParaRPr>
          </a:p>
        </p:txBody>
      </p:sp>
      <p:pic>
        <p:nvPicPr>
          <p:cNvPr id="16" name="Content Placeholder 15" descr="Логотип (1)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30" y="4935220"/>
            <a:ext cx="2024380" cy="147066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183FD"/>
            </a:gs>
            <a:gs pos="100000">
              <a:srgbClr val="6159E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圆角矩形 3"/>
          <p:cNvSpPr/>
          <p:nvPr/>
        </p:nvSpPr>
        <p:spPr>
          <a:xfrm>
            <a:off x="375920" y="345440"/>
            <a:ext cx="11440160" cy="6167120"/>
          </a:xfrm>
          <a:prstGeom prst="roundRect">
            <a:avLst>
              <a:gd name="adj" fmla="val 49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122930" y="488950"/>
            <a:ext cx="8451215" cy="1198880"/>
            <a:chOff x="10307" y="808"/>
            <a:chExt cx="7586" cy="921"/>
          </a:xfrm>
        </p:grpSpPr>
        <p:sp>
          <p:nvSpPr>
            <p:cNvPr id="12" name="文本框 11"/>
            <p:cNvSpPr txBox="1"/>
            <p:nvPr/>
          </p:nvSpPr>
          <p:spPr>
            <a:xfrm>
              <a:off x="10556" y="808"/>
              <a:ext cx="7089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2400" b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Техника и</a:t>
              </a:r>
              <a:r>
                <a:rPr lang="zh-CN" altLang="en-US" sz="2400" b="1">
                  <a:solidFill>
                    <a:srgbClr val="7855C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змерение сахара крови с помощью глюкометра</a:t>
              </a:r>
              <a:endParaRPr lang="zh-CN" altLang="en-US" sz="2400" b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endParaRPr>
            </a:p>
            <a:p>
              <a:pPr algn="ctr"/>
              <a:endParaRPr lang="zh-CN" altLang="en-US" sz="2400" b="1">
                <a:solidFill>
                  <a:srgbClr val="7855CF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0307" y="808"/>
              <a:ext cx="7586" cy="719"/>
            </a:xfrm>
            <a:prstGeom prst="roundRect">
              <a:avLst/>
            </a:prstGeom>
            <a:noFill/>
            <a:ln w="12700">
              <a:gradFill>
                <a:gsLst>
                  <a:gs pos="0">
                    <a:srgbClr val="C19AFD">
                      <a:alpha val="100000"/>
                      <a:lumMod val="94000"/>
                    </a:srgbClr>
                  </a:gs>
                  <a:gs pos="100000">
                    <a:srgbClr val="645BE6"/>
                  </a:gs>
                </a:gsLst>
                <a:lin ang="378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8" name="Content Placeholder 107"/>
          <p:cNvPicPr/>
          <p:nvPr>
            <p:ph sz="half" idx="1"/>
          </p:nvPr>
        </p:nvPicPr>
        <p:blipFill>
          <a:blip r:embed="rId1" r:link="rId2"/>
          <a:stretch>
            <a:fillRect/>
          </a:stretch>
        </p:blipFill>
        <p:spPr>
          <a:xfrm>
            <a:off x="838200" y="1825625"/>
            <a:ext cx="5181600" cy="435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90080" y="1532255"/>
            <a:ext cx="4645025" cy="464502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709930" y="1424940"/>
            <a:ext cx="6075045" cy="50463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Обработать и высушить руки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 ручку для прокола кожи вставить ланцет, снять с него защитный колпачок, проверить глубину прокола (для взрослого – 4-6)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Проверить на флаконе для тест-полосок срок годности, извлечь из флакона тест–полоску и вставить ее в отверстие глюкометра до появления легкого щелчка. Проверить, совпадает ли код на флаконе для тест-полосок с кодом на дисплее глюкометра.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Если наблюдаются различия, то перекодировать прибор нажатием правой кнопки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Аккуратно проколоть средний или безымянный палец ближе к боковой поверхности с помощью одноразового ланцета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Первую капельку крови из проколотого пальца убрать сухой ваткой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Выдавить вторую каплю крови, следя за тем, чтобы кровь оставалась каплеобразной и не смазывалась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 капле крови приложить край тестовой полоски (рабочий сектор) и подождать, пока под действием капиллярных сил рабочий сектор заполнится полностью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Подождать (от 3 до 45 секунд), пока на экране глюкометра появится результат, который нужно оценить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Извлечь тест-полоску из глюкометра, выбросить в специально подготовленную тару с дез. раствором</a:t>
            </a:r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sz="1400">
              <a:solidFill>
                <a:schemeClr val="tx1"/>
              </a:solidFill>
            </a:endParaRPr>
          </a:p>
          <a:p>
            <a:endParaRPr lang="zh-CN" altLang="en-US" sz="1400">
              <a:solidFill>
                <a:schemeClr val="tx1"/>
              </a:solidFill>
            </a:endParaRPr>
          </a:p>
        </p:txBody>
      </p:sp>
      <p:pic>
        <p:nvPicPr>
          <p:cNvPr id="31" name="Content Placeholder 30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30" y="431165"/>
            <a:ext cx="1446530" cy="105092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9370</Words>
  <Application>WPS Presentation</Application>
  <PresentationFormat>宽屏</PresentationFormat>
  <Paragraphs>285</Paragraphs>
  <Slides>16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SimSun</vt:lpstr>
      <vt:lpstr>Wingdings</vt:lpstr>
      <vt:lpstr>优设标题黑</vt:lpstr>
      <vt:lpstr>Microsoft YaHei</vt:lpstr>
      <vt:lpstr>Wingdings</vt:lpstr>
      <vt:lpstr>Calibri</vt:lpstr>
      <vt:lpstr>Arial Unicode MS</vt:lpstr>
      <vt:lpstr>Matura MT Script Capitals</vt:lpstr>
      <vt:lpstr>Microsoft PhagsPa</vt:lpstr>
      <vt:lpstr>Microsoft Tai Le</vt:lpstr>
      <vt:lpstr>Times New Roman</vt:lpstr>
      <vt:lpstr>Franklin Gothic Medium Cond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Fairy</dc:creator>
  <cp:lastModifiedBy>user</cp:lastModifiedBy>
  <cp:revision>25</cp:revision>
  <dcterms:created xsi:type="dcterms:W3CDTF">2020-02-07T02:18:00Z</dcterms:created>
  <dcterms:modified xsi:type="dcterms:W3CDTF">2023-11-08T17:09:39Z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1033-11.2.0.11225</vt:lpwstr>
  </property>
  <property fmtid="{D5CDD505-2E9C-101B-9397-08002B2CF9AE}" pid="3" name="ICV">
    <vt:lpwstr>5853870449444234982E794D6E79596F</vt:lpwstr>
  </property>
</Properties>
</file>